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8" r:id="rId2"/>
    <p:sldId id="276" r:id="rId3"/>
    <p:sldId id="256" r:id="rId4"/>
    <p:sldId id="259" r:id="rId5"/>
    <p:sldId id="261" r:id="rId6"/>
    <p:sldId id="257" r:id="rId7"/>
    <p:sldId id="258" r:id="rId8"/>
    <p:sldId id="260" r:id="rId9"/>
    <p:sldId id="290" r:id="rId10"/>
    <p:sldId id="287" r:id="rId11"/>
    <p:sldId id="288" r:id="rId12"/>
    <p:sldId id="291" r:id="rId13"/>
    <p:sldId id="265" r:id="rId14"/>
    <p:sldId id="292" r:id="rId15"/>
    <p:sldId id="266" r:id="rId16"/>
    <p:sldId id="267" r:id="rId17"/>
    <p:sldId id="271" r:id="rId18"/>
    <p:sldId id="270" r:id="rId19"/>
    <p:sldId id="274" r:id="rId20"/>
    <p:sldId id="272" r:id="rId21"/>
    <p:sldId id="294" r:id="rId22"/>
    <p:sldId id="273" r:id="rId23"/>
    <p:sldId id="275" r:id="rId24"/>
    <p:sldId id="293" r:id="rId25"/>
    <p:sldId id="277" r:id="rId26"/>
    <p:sldId id="279" r:id="rId27"/>
    <p:sldId id="280" r:id="rId28"/>
    <p:sldId id="282" r:id="rId29"/>
    <p:sldId id="281" r:id="rId30"/>
    <p:sldId id="283" r:id="rId31"/>
    <p:sldId id="286" r:id="rId32"/>
    <p:sldId id="285" r:id="rId3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C2DD"/>
    <a:srgbClr val="D4D4D7"/>
    <a:srgbClr val="6D7CAF"/>
    <a:srgbClr val="314E87"/>
    <a:srgbClr val="00A6D6"/>
    <a:srgbClr val="FF7C00"/>
    <a:srgbClr val="FF7200"/>
    <a:srgbClr val="A033CC"/>
    <a:srgbClr val="00CD85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13"/>
  </p:normalViewPr>
  <p:slideViewPr>
    <p:cSldViewPr snapToGrid="0" snapToObjects="1">
      <p:cViewPr>
        <p:scale>
          <a:sx n="66" d="100"/>
          <a:sy n="66" d="100"/>
        </p:scale>
        <p:origin x="32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8726B-DF9B-4D4A-92F6-1D9F2EBE6DA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EE933-1785-0D40-B926-5D3475C9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8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1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8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8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E933-1785-0D40-B926-5D3475C9B7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9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8F87-51B6-C140-8B21-7F3EA1567738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6BCD6-4717-4147-92C3-5F87D37E3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9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H="1" flipV="1">
            <a:off x="1357730" y="7463118"/>
            <a:ext cx="2124000" cy="1332000"/>
          </a:xfrm>
          <a:prstGeom prst="straightConnector1">
            <a:avLst/>
          </a:prstGeom>
          <a:ln w="2540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482789" y="7463118"/>
            <a:ext cx="2124000" cy="1332000"/>
          </a:xfrm>
          <a:prstGeom prst="straightConnector1">
            <a:avLst/>
          </a:prstGeom>
          <a:ln w="2540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481730" y="8839200"/>
            <a:ext cx="0" cy="1308847"/>
          </a:xfrm>
          <a:prstGeom prst="straightConnector1">
            <a:avLst/>
          </a:prstGeom>
          <a:ln w="2540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1167" y="3469341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ROBUST DECISION SUPPORT METHODS</a:t>
            </a:r>
            <a:endParaRPr lang="en-US" sz="24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2610" y="3975088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 COMPARATIVE ANALYSIS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0000" y="180000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ERIN BARTHOLOMEW</a:t>
            </a:r>
            <a:endParaRPr lang="en-US" sz="1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9136" y="179999"/>
            <a:ext cx="336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DELFT UNIVERSITY OF TECHNOLOGY</a:t>
            </a:r>
            <a:endParaRPr lang="en-US" sz="1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5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4" y="644298"/>
            <a:ext cx="4984332" cy="4086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74" y="4917656"/>
            <a:ext cx="4986592" cy="4086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239694" y="2556958"/>
            <a:ext cx="40869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239693" y="6830313"/>
            <a:ext cx="408692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Planned Adaptive DPS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2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04" y="644298"/>
            <a:ext cx="4986592" cy="40869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78" y="4917656"/>
            <a:ext cx="4953643" cy="4086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239694" y="2556958"/>
            <a:ext cx="40869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Planned Adaptive DPS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239693" y="6830313"/>
            <a:ext cx="408692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Direct Policy Search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6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8292"/>
              </p:ext>
            </p:extLst>
          </p:nvPr>
        </p:nvGraphicFramePr>
        <p:xfrm>
          <a:off x="512686" y="1659830"/>
          <a:ext cx="2851951" cy="236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1"/>
                <a:gridCol w="529048"/>
                <a:gridCol w="754602"/>
              </a:tblGrid>
              <a:tr h="256032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Intertemporal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314E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/>
                </a:tc>
              </a:tr>
              <a:tr h="39827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Method</a:t>
                      </a:r>
                      <a:endParaRPr lang="en-US" sz="100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Size of Front</a:t>
                      </a: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</a:tr>
              <a:tr h="241808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90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41808">
                <a:tc rowSpan="5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Multi-Scenario 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34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418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36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418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71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418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59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4180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Base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91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41808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MORO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7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27314"/>
              </p:ext>
            </p:extLst>
          </p:nvPr>
        </p:nvGraphicFramePr>
        <p:xfrm>
          <a:off x="3515557" y="1659829"/>
          <a:ext cx="2851951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1"/>
                <a:gridCol w="529048"/>
                <a:gridCol w="754602"/>
              </a:tblGrid>
              <a:tr h="23339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Planned Adaptive DPS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314E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/>
                </a:tc>
              </a:tr>
              <a:tr h="37590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Method</a:t>
                      </a:r>
                      <a:endParaRPr lang="en-US" sz="100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Size of Front</a:t>
                      </a: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</a:tr>
              <a:tr h="231327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48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31327">
                <a:tc rowSpan="5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Multi-Scenario 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28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313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37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313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313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7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313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Base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36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31327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MORO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6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027884"/>
              </p:ext>
            </p:extLst>
          </p:nvPr>
        </p:nvGraphicFramePr>
        <p:xfrm>
          <a:off x="2089581" y="4092312"/>
          <a:ext cx="2851951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1"/>
                <a:gridCol w="529048"/>
                <a:gridCol w="754602"/>
              </a:tblGrid>
              <a:tr h="22139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Direct Policy Search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314E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/>
                    </a:p>
                  </a:txBody>
                  <a:tcPr anchor="ctr"/>
                </a:tc>
              </a:tr>
              <a:tr h="3597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Method</a:t>
                      </a:r>
                      <a:endParaRPr lang="en-US" sz="100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Size of Front</a:t>
                      </a:r>
                    </a:p>
                  </a:txBody>
                  <a:tcPr anchor="ctr">
                    <a:solidFill>
                      <a:srgbClr val="6D7CAF"/>
                    </a:solidFill>
                  </a:tcPr>
                </a:tc>
              </a:tr>
              <a:tr h="221396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110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21396">
                <a:tc rowSpan="5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Multi-Scenario MORDM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60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213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11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213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8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213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15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  <a:tr h="2213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Base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115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  <a:tr h="221396">
                <a:tc gridSpan="2"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MORO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22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BDC2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67654"/>
              </p:ext>
            </p:extLst>
          </p:nvPr>
        </p:nvGraphicFramePr>
        <p:xfrm>
          <a:off x="1062753" y="6845506"/>
          <a:ext cx="5098203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288"/>
                <a:gridCol w="1587824"/>
                <a:gridCol w="1467091"/>
              </a:tblGrid>
              <a:tr h="12192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4E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Small Epsilon Values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4E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Big Epsilon Values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4E87"/>
                    </a:solidFill>
                  </a:tcPr>
                </a:tc>
              </a:tr>
              <a:tr h="22139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Epsilon Values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[0.01,</a:t>
                      </a:r>
                      <a:r>
                        <a:rPr lang="en-US" sz="1000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0.01, 0.001, 0.001]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C2D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[0.1,</a:t>
                      </a:r>
                      <a:r>
                        <a:rPr lang="en-US" sz="1000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0.1, 0.01, 0.01]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DC2DD"/>
                    </a:solidFill>
                  </a:tcPr>
                </a:tc>
              </a:tr>
              <a:tr h="22139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Size</a:t>
                      </a:r>
                      <a:r>
                        <a:rPr lang="en-US" sz="1000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of non-dominated set of policy alternatives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683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110</a:t>
                      </a:r>
                      <a:endParaRPr lang="en-US" sz="10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>
                    <a:solidFill>
                      <a:srgbClr val="D4D4D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/>
          <p:cNvSpPr txBox="1"/>
          <p:nvPr/>
        </p:nvSpPr>
        <p:spPr>
          <a:xfrm>
            <a:off x="1269000" y="913000"/>
            <a:ext cx="431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Outcomes of policy alternatives after search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48606" y="1760882"/>
            <a:ext cx="6249745" cy="1428999"/>
            <a:chOff x="248606" y="1760882"/>
            <a:chExt cx="6249745" cy="1428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576" y="2037881"/>
              <a:ext cx="2099971" cy="1152000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248606" y="1760882"/>
              <a:ext cx="6249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Intertemporal</a:t>
              </a:r>
              <a:endParaRPr lang="en-US" sz="1200" b="1" dirty="0">
                <a:latin typeface="Lato" charset="0"/>
                <a:ea typeface="Lato" charset="0"/>
                <a:cs typeface="Lato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6" y="2037881"/>
              <a:ext cx="2099971" cy="115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548" y="2037881"/>
              <a:ext cx="2049803" cy="11520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48607" y="3261299"/>
            <a:ext cx="6249745" cy="1431177"/>
            <a:chOff x="248607" y="3261299"/>
            <a:chExt cx="6249745" cy="143117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575" y="3540476"/>
              <a:ext cx="2099971" cy="11520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48607" y="3261299"/>
              <a:ext cx="62497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Planned Adaptive DPS</a:t>
              </a:r>
              <a:endParaRPr lang="en-US" sz="1200" b="1" dirty="0">
                <a:latin typeface="Lato" charset="0"/>
                <a:ea typeface="Lato" charset="0"/>
                <a:cs typeface="Lato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7" y="3540476"/>
              <a:ext cx="2099971" cy="115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549" y="3540476"/>
              <a:ext cx="2049803" cy="11520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48605" y="4761716"/>
            <a:ext cx="6249746" cy="1428999"/>
            <a:chOff x="248605" y="4761716"/>
            <a:chExt cx="6249746" cy="142899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575" y="5038715"/>
              <a:ext cx="2099971" cy="1152000"/>
            </a:xfrm>
            <a:prstGeom prst="rect">
              <a:avLst/>
            </a:prstGeom>
          </p:spPr>
        </p:pic>
        <p:sp>
          <p:nvSpPr>
            <p:cNvPr id="146" name="TextBox 145"/>
            <p:cNvSpPr txBox="1"/>
            <p:nvPr/>
          </p:nvSpPr>
          <p:spPr>
            <a:xfrm>
              <a:off x="248605" y="4761716"/>
              <a:ext cx="62497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DPS</a:t>
              </a:r>
              <a:endParaRPr lang="en-US" sz="1200" b="1" dirty="0">
                <a:latin typeface="Lato" charset="0"/>
                <a:ea typeface="Lato" charset="0"/>
                <a:cs typeface="Lato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05" y="5038715"/>
              <a:ext cx="2099971" cy="1152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547" y="5038715"/>
              <a:ext cx="2049803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8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89000" y="3553690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Planned Adaptive DPS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9001" y="1977170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189000" y="5411565"/>
            <a:ext cx="6480000" cy="1156686"/>
            <a:chOff x="175300" y="3944694"/>
            <a:chExt cx="6480000" cy="1156686"/>
          </a:xfrm>
        </p:grpSpPr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00" y="3944694"/>
              <a:ext cx="2160000" cy="1156686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5300" y="3944694"/>
              <a:ext cx="2160000" cy="1156686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300" y="3944694"/>
              <a:ext cx="2160000" cy="1156686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/>
        </p:nvGrpSpPr>
        <p:grpSpPr>
          <a:xfrm>
            <a:off x="189000" y="3832867"/>
            <a:ext cx="6480000" cy="1156686"/>
            <a:chOff x="244339" y="6093496"/>
            <a:chExt cx="6480000" cy="1156686"/>
          </a:xfrm>
        </p:grpSpPr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39" y="6093496"/>
              <a:ext cx="2160000" cy="1156686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339" y="6093496"/>
              <a:ext cx="2160000" cy="1156686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4339" y="6093496"/>
              <a:ext cx="2160000" cy="1156686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189423" y="2256347"/>
            <a:ext cx="6479155" cy="1158865"/>
            <a:chOff x="176145" y="7862007"/>
            <a:chExt cx="6479155" cy="1158865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45" y="7862008"/>
              <a:ext cx="2160000" cy="1156687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145" y="7864185"/>
              <a:ext cx="2160000" cy="1156687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300" y="7862007"/>
              <a:ext cx="2160000" cy="1156687"/>
            </a:xfrm>
            <a:prstGeom prst="rect">
              <a:avLst/>
            </a:prstGeom>
          </p:spPr>
        </p:pic>
      </p:grpSp>
      <p:sp>
        <p:nvSpPr>
          <p:cNvPr id="146" name="TextBox 145"/>
          <p:cNvSpPr txBox="1"/>
          <p:nvPr/>
        </p:nvSpPr>
        <p:spPr>
          <a:xfrm>
            <a:off x="189000" y="5132388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269000" y="913000"/>
            <a:ext cx="431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Outcomes of policy alternatives after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9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677496" y="789410"/>
            <a:ext cx="310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Robust values after exploration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84283" y="5407209"/>
            <a:ext cx="6482863" cy="1156686"/>
            <a:chOff x="292975" y="5877326"/>
            <a:chExt cx="6482863" cy="115668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5" y="5877326"/>
              <a:ext cx="2160000" cy="115668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975" y="5877326"/>
              <a:ext cx="2160000" cy="115668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38" y="5877326"/>
              <a:ext cx="2160000" cy="115668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85715" y="3830689"/>
            <a:ext cx="6486505" cy="1164834"/>
            <a:chOff x="451583" y="3795847"/>
            <a:chExt cx="6486505" cy="116483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83" y="3803995"/>
              <a:ext cx="2160000" cy="115668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583" y="3799060"/>
              <a:ext cx="2160000" cy="115668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88" y="3795847"/>
              <a:ext cx="2160000" cy="1156686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85715" y="2251991"/>
            <a:ext cx="6482863" cy="1161621"/>
            <a:chOff x="292975" y="1786276"/>
            <a:chExt cx="6482863" cy="116162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5" y="1791211"/>
              <a:ext cx="2160000" cy="115668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838" y="1791211"/>
              <a:ext cx="2160000" cy="11566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838" y="1786276"/>
              <a:ext cx="2160000" cy="1156686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189000" y="3553690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Planned Adaptive DPS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9001" y="1977170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9000" y="5132388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6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77496" y="789410"/>
            <a:ext cx="37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MORO </a:t>
            </a:r>
            <a:r>
              <a:rPr lang="mr-IN" dirty="0" smtClean="0"/>
              <a:t>–</a:t>
            </a:r>
            <a:r>
              <a:rPr lang="en-US" dirty="0" smtClean="0"/>
              <a:t> isolating high and low inertia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9000" y="3830689"/>
            <a:ext cx="6480000" cy="1156686"/>
            <a:chOff x="-26983" y="4877058"/>
            <a:chExt cx="6480000" cy="11566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83" y="4877058"/>
              <a:ext cx="2160000" cy="11566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017" y="4877058"/>
              <a:ext cx="2160000" cy="115668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3017" y="4877058"/>
              <a:ext cx="2160000" cy="115668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89000" y="5409387"/>
            <a:ext cx="6480000" cy="1156686"/>
            <a:chOff x="-26983" y="6659033"/>
            <a:chExt cx="6480000" cy="11566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983" y="6659033"/>
              <a:ext cx="2160000" cy="115668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017" y="6659033"/>
              <a:ext cx="2160000" cy="115668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3017" y="6659033"/>
              <a:ext cx="2160000" cy="11566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89000" y="3553690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High Inertia-Based Robustness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9000" y="5132388"/>
            <a:ext cx="647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Low Inertia-Based Robustness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5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9901" y="750286"/>
            <a:ext cx="4709116" cy="8088264"/>
            <a:chOff x="709901" y="750286"/>
            <a:chExt cx="4709116" cy="80882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01" y="3446374"/>
              <a:ext cx="4709116" cy="269608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01" y="6142462"/>
              <a:ext cx="4709116" cy="26960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01" y="750286"/>
              <a:ext cx="4709116" cy="2696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50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985694" y="931512"/>
            <a:ext cx="8083726" cy="7392849"/>
            <a:chOff x="-572334" y="1708125"/>
            <a:chExt cx="8083726" cy="7392849"/>
          </a:xfrm>
        </p:grpSpPr>
        <p:sp>
          <p:nvSpPr>
            <p:cNvPr id="7" name="Rectangle 6"/>
            <p:cNvSpPr/>
            <p:nvPr/>
          </p:nvSpPr>
          <p:spPr>
            <a:xfrm>
              <a:off x="-572334" y="1708125"/>
              <a:ext cx="8083726" cy="7385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2" r="74769"/>
            <a:stretch/>
          </p:blipFill>
          <p:spPr>
            <a:xfrm>
              <a:off x="-572334" y="2058274"/>
              <a:ext cx="1395458" cy="7042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7" t="6816"/>
            <a:stretch/>
          </p:blipFill>
          <p:spPr>
            <a:xfrm>
              <a:off x="3989971" y="2021701"/>
              <a:ext cx="3521421" cy="707219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0" t="6816" r="14300"/>
            <a:stretch/>
          </p:blipFill>
          <p:spPr>
            <a:xfrm>
              <a:off x="823124" y="2021699"/>
              <a:ext cx="2853696" cy="707219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23124" y="1726412"/>
              <a:ext cx="2746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10</a:t>
              </a:r>
              <a:r>
                <a:rPr lang="en-US" sz="1200" b="1" baseline="30000" dirty="0" smtClean="0">
                  <a:latin typeface="Lato" charset="0"/>
                  <a:ea typeface="Lato" charset="0"/>
                  <a:cs typeface="Lato" charset="0"/>
                </a:rPr>
                <a:t>th</a:t>
              </a:r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 Percentile Robustness</a:t>
              </a:r>
              <a:endParaRPr lang="en-US" sz="12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89971" y="1730393"/>
              <a:ext cx="2746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90</a:t>
              </a:r>
              <a:r>
                <a:rPr lang="en-US" sz="1200" b="1" baseline="30000" dirty="0" smtClean="0">
                  <a:latin typeface="Lato" charset="0"/>
                  <a:ea typeface="Lato" charset="0"/>
                  <a:cs typeface="Lato" charset="0"/>
                </a:rPr>
                <a:t>th</a:t>
              </a:r>
              <a:r>
                <a:rPr lang="en-US" sz="1200" b="1" dirty="0" smtClean="0">
                  <a:latin typeface="Lato" charset="0"/>
                  <a:ea typeface="Lato" charset="0"/>
                  <a:cs typeface="Lato" charset="0"/>
                </a:rPr>
                <a:t> Percentile Robustness</a:t>
              </a:r>
              <a:endParaRPr lang="en-US" sz="12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51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51217"/>
            <a:ext cx="6562162" cy="24884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6" r="11765" b="30758"/>
          <a:stretch/>
        </p:blipFill>
        <p:spPr>
          <a:xfrm>
            <a:off x="0" y="1613646"/>
            <a:ext cx="6051176" cy="20260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9" r="11766" b="92204"/>
          <a:stretch/>
        </p:blipFill>
        <p:spPr>
          <a:xfrm>
            <a:off x="1739152" y="1151217"/>
            <a:ext cx="4312023" cy="507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44" t="7521" r="4775" b="173"/>
          <a:stretch/>
        </p:blipFill>
        <p:spPr>
          <a:xfrm>
            <a:off x="6060139" y="1671916"/>
            <a:ext cx="224118" cy="1909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8395" y="1604681"/>
            <a:ext cx="412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1.0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48395" y="3379399"/>
            <a:ext cx="412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8395" y="2474110"/>
            <a:ext cx="412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/>
              <a:t>0.5</a:t>
            </a:r>
            <a:endParaRPr lang="en-US" sz="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6723"/>
            <a:ext cx="6858000" cy="36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472966" y="2773665"/>
            <a:ext cx="5192110" cy="1597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Method</a:t>
            </a:r>
            <a:endParaRPr lang="en-US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72966" y="1160833"/>
            <a:ext cx="5192110" cy="1597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Introduction</a:t>
            </a:r>
            <a:endParaRPr lang="en-US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72966" y="4393870"/>
            <a:ext cx="5192110" cy="41825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Analysis</a:t>
            </a:r>
            <a:endParaRPr lang="en-US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343263" y="1249459"/>
            <a:ext cx="4171474" cy="8083505"/>
            <a:chOff x="1301561" y="1249459"/>
            <a:chExt cx="4171474" cy="8083505"/>
          </a:xfrm>
        </p:grpSpPr>
        <p:sp>
          <p:nvSpPr>
            <p:cNvPr id="4" name="Rectangle 3"/>
            <p:cNvSpPr/>
            <p:nvPr/>
          </p:nvSpPr>
          <p:spPr>
            <a:xfrm>
              <a:off x="1408027" y="1249459"/>
              <a:ext cx="3958541" cy="60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Lato" charset="0"/>
                  <a:ea typeface="Lato" charset="0"/>
                  <a:cs typeface="Lato" charset="0"/>
                </a:rPr>
                <a:t>Research Definition</a:t>
              </a:r>
            </a:p>
            <a:p>
              <a:pPr algn="ctr"/>
              <a:endParaRPr lang="en-US" sz="700" dirty="0" smtClean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Chapters 1 and 2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08027" y="2072960"/>
              <a:ext cx="3958541" cy="60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Review of Concepts</a:t>
              </a:r>
            </a:p>
            <a:p>
              <a:pPr algn="ctr"/>
              <a:endParaRPr lang="en-US" sz="7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 3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08027" y="3695997"/>
              <a:ext cx="3958541" cy="598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Method and Problem Development</a:t>
              </a:r>
            </a:p>
            <a:p>
              <a:pPr algn="ctr"/>
              <a:endParaRPr lang="en-US" sz="7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Chapters 4-8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197940" y="4613149"/>
              <a:ext cx="926034" cy="936000"/>
            </a:xfrm>
            <a:prstGeom prst="rect">
              <a:avLst/>
            </a:prstGeom>
            <a:ln w="25400">
              <a:solidFill>
                <a:srgbClr val="00C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Lato" charset="0"/>
                  <a:ea typeface="Lato" charset="0"/>
                  <a:cs typeface="Lato" charset="0"/>
                </a:rPr>
                <a:t>MORDM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19237" y="5551735"/>
              <a:ext cx="926034" cy="936000"/>
            </a:xfrm>
            <a:prstGeom prst="rect">
              <a:avLst/>
            </a:prstGeom>
            <a:ln w="25400">
              <a:solidFill>
                <a:srgbClr val="A033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Multi-scenario MORDM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40534" y="4612267"/>
              <a:ext cx="926034" cy="1872000"/>
            </a:xfrm>
            <a:prstGeom prst="rect">
              <a:avLst/>
            </a:prstGeom>
            <a:ln w="25400">
              <a:solidFill>
                <a:srgbClr val="FF7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MORO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08028" y="4613147"/>
              <a:ext cx="613456" cy="187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Lato" charset="0"/>
                  <a:ea typeface="Lato" charset="0"/>
                  <a:cs typeface="Lato" charset="0"/>
                </a:rPr>
                <a:t>Method Application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08028" y="6680167"/>
              <a:ext cx="613174" cy="883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Lato" charset="0"/>
                  <a:ea typeface="Lato" charset="0"/>
                  <a:cs typeface="Lato" charset="0"/>
                </a:rPr>
                <a:t>Results</a:t>
              </a:r>
            </a:p>
            <a:p>
              <a:pPr algn="ctr"/>
              <a:endParaRPr lang="en-US" sz="700" dirty="0" smtClean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 10</a:t>
              </a:r>
              <a:endParaRPr lang="en-US" sz="10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97940" y="6680167"/>
              <a:ext cx="926034" cy="883860"/>
            </a:xfrm>
            <a:prstGeom prst="rect">
              <a:avLst/>
            </a:prstGeom>
            <a:ln w="25400">
              <a:solidFill>
                <a:srgbClr val="00C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Lato" charset="0"/>
                  <a:ea typeface="Lato" charset="0"/>
                  <a:cs typeface="Lato" charset="0"/>
                </a:rPr>
                <a:t>MORDM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19237" y="6683635"/>
              <a:ext cx="926034" cy="883860"/>
            </a:xfrm>
            <a:prstGeom prst="rect">
              <a:avLst/>
            </a:prstGeom>
            <a:ln w="25400">
              <a:solidFill>
                <a:srgbClr val="A033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Multi-scenario MORDM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40534" y="6680167"/>
              <a:ext cx="926034" cy="883860"/>
            </a:xfrm>
            <a:prstGeom prst="rect">
              <a:avLst/>
            </a:prstGeom>
            <a:ln w="25400">
              <a:solidFill>
                <a:srgbClr val="FF7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MORO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08027" y="2887520"/>
              <a:ext cx="3958542" cy="598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Definition of Comparisons</a:t>
              </a:r>
            </a:p>
            <a:p>
              <a:pPr algn="ctr"/>
              <a:endParaRPr lang="en-US" sz="7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 9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8027" y="7873171"/>
              <a:ext cx="3958541" cy="60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Comparisons</a:t>
              </a:r>
            </a:p>
            <a:p>
              <a:pPr algn="ctr"/>
              <a:endParaRPr lang="en-US" sz="7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 11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08027" y="8723624"/>
              <a:ext cx="3958541" cy="60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dk1"/>
                  </a:solidFill>
                  <a:latin typeface="Lato" charset="0"/>
                  <a:ea typeface="Lato" charset="0"/>
                  <a:cs typeface="Lato" charset="0"/>
                </a:rPr>
                <a:t>Discussion and Future Work</a:t>
              </a:r>
            </a:p>
            <a:p>
              <a:pPr algn="ctr"/>
              <a:endParaRPr lang="en-US" sz="700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sz="1100" dirty="0" smtClean="0">
                  <a:latin typeface="Lato" charset="0"/>
                  <a:ea typeface="Lato" charset="0"/>
                  <a:cs typeface="Lato" charset="0"/>
                </a:rPr>
                <a:t>Chapters 12 and 13</a:t>
              </a:r>
              <a:endParaRPr lang="en-US" sz="1100" dirty="0"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24" name="Straight Arrow Connector 23"/>
            <p:cNvCxnSpPr>
              <a:stCxn id="4" idx="2"/>
              <a:endCxn id="5" idx="0"/>
            </p:cNvCxnSpPr>
            <p:nvPr/>
          </p:nvCxnSpPr>
          <p:spPr>
            <a:xfrm>
              <a:off x="3387298" y="1858799"/>
              <a:ext cx="0" cy="214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2"/>
              <a:endCxn id="16" idx="0"/>
            </p:cNvCxnSpPr>
            <p:nvPr/>
          </p:nvCxnSpPr>
          <p:spPr>
            <a:xfrm>
              <a:off x="3387298" y="2682300"/>
              <a:ext cx="0" cy="2052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2"/>
              <a:endCxn id="10" idx="0"/>
            </p:cNvCxnSpPr>
            <p:nvPr/>
          </p:nvCxnSpPr>
          <p:spPr>
            <a:xfrm>
              <a:off x="3387298" y="3485860"/>
              <a:ext cx="0" cy="2101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2"/>
              <a:endCxn id="20" idx="0"/>
            </p:cNvCxnSpPr>
            <p:nvPr/>
          </p:nvCxnSpPr>
          <p:spPr>
            <a:xfrm>
              <a:off x="3387298" y="8482511"/>
              <a:ext cx="0" cy="241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Left Bracket 43"/>
            <p:cNvSpPr/>
            <p:nvPr/>
          </p:nvSpPr>
          <p:spPr>
            <a:xfrm rot="16200000">
              <a:off x="3301013" y="5460036"/>
              <a:ext cx="172569" cy="4171474"/>
            </a:xfrm>
            <a:prstGeom prst="leftBracket">
              <a:avLst>
                <a:gd name="adj" fmla="val 136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6" idx="2"/>
              <a:endCxn id="13" idx="0"/>
            </p:cNvCxnSpPr>
            <p:nvPr/>
          </p:nvCxnSpPr>
          <p:spPr>
            <a:xfrm>
              <a:off x="2660957" y="5549149"/>
              <a:ext cx="0" cy="11310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8" idx="2"/>
              <a:endCxn id="14" idx="0"/>
            </p:cNvCxnSpPr>
            <p:nvPr/>
          </p:nvCxnSpPr>
          <p:spPr>
            <a:xfrm>
              <a:off x="3782254" y="6487735"/>
              <a:ext cx="0" cy="19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9" idx="2"/>
              <a:endCxn id="15" idx="0"/>
            </p:cNvCxnSpPr>
            <p:nvPr/>
          </p:nvCxnSpPr>
          <p:spPr>
            <a:xfrm>
              <a:off x="4903551" y="6484267"/>
              <a:ext cx="0" cy="195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Left Bracket 57"/>
            <p:cNvSpPr/>
            <p:nvPr/>
          </p:nvSpPr>
          <p:spPr>
            <a:xfrm rot="5400000">
              <a:off x="3301013" y="2535998"/>
              <a:ext cx="172569" cy="4171474"/>
            </a:xfrm>
            <a:prstGeom prst="leftBracket">
              <a:avLst>
                <a:gd name="adj" fmla="val 1361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stCxn id="44" idx="1"/>
              <a:endCxn id="17" idx="0"/>
            </p:cNvCxnSpPr>
            <p:nvPr/>
          </p:nvCxnSpPr>
          <p:spPr>
            <a:xfrm>
              <a:off x="3387298" y="7632058"/>
              <a:ext cx="0" cy="2411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0" idx="2"/>
              <a:endCxn id="58" idx="1"/>
            </p:cNvCxnSpPr>
            <p:nvPr/>
          </p:nvCxnSpPr>
          <p:spPr>
            <a:xfrm>
              <a:off x="3387298" y="4294337"/>
              <a:ext cx="0" cy="241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9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2997" y="5033822"/>
            <a:ext cx="4883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Intertemporal Pollution Release Decisions over Time</a:t>
            </a:r>
            <a:endParaRPr lang="en-US" sz="1050"/>
          </a:p>
        </p:txBody>
      </p:sp>
      <p:sp>
        <p:nvSpPr>
          <p:cNvPr id="11" name="TextBox 10"/>
          <p:cNvSpPr txBox="1"/>
          <p:nvPr/>
        </p:nvSpPr>
        <p:spPr>
          <a:xfrm>
            <a:off x="172997" y="3227796"/>
            <a:ext cx="4883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Planned Adaptive DPS (t=10) Pollution </a:t>
            </a:r>
            <a:r>
              <a:rPr lang="en-US" sz="1050" dirty="0" smtClean="0"/>
              <a:t>Release Decisions over Time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172997" y="1452637"/>
            <a:ext cx="48830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DPS (t=1) Pollution Release Decisions over Time</a:t>
            </a:r>
            <a:endParaRPr lang="en-US" sz="105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2997" y="1679658"/>
            <a:ext cx="5456838" cy="1451732"/>
            <a:chOff x="172997" y="1679658"/>
            <a:chExt cx="5456838" cy="14517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" t="13556" r="10811" b="3726"/>
            <a:stretch/>
          </p:blipFill>
          <p:spPr>
            <a:xfrm>
              <a:off x="172997" y="1679658"/>
              <a:ext cx="4883098" cy="145173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993341" y="1830758"/>
              <a:ext cx="6364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MORDM</a:t>
              </a:r>
              <a:endParaRPr 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93340" y="2236247"/>
              <a:ext cx="636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Multi MORDM</a:t>
              </a:r>
              <a:endParaRPr 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3340" y="2764846"/>
              <a:ext cx="564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MORO</a:t>
              </a:r>
              <a:endParaRPr lang="en-US" sz="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2997" y="3480608"/>
            <a:ext cx="5456837" cy="1456808"/>
            <a:chOff x="172997" y="3480608"/>
            <a:chExt cx="5456837" cy="14568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" t="13338" r="10811" b="3653"/>
            <a:stretch/>
          </p:blipFill>
          <p:spPr>
            <a:xfrm>
              <a:off x="172997" y="3480608"/>
              <a:ext cx="4883098" cy="14568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993341" y="3665775"/>
              <a:ext cx="6364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smtClean="0"/>
                <a:t>MORDM</a:t>
              </a:r>
              <a:endParaRPr lang="en-US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3340" y="4037198"/>
              <a:ext cx="636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Multi MORDM</a:t>
              </a:r>
              <a:endParaRPr lang="en-US" sz="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93340" y="4520442"/>
              <a:ext cx="564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MORO</a:t>
              </a:r>
              <a:endParaRPr lang="en-US" sz="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2997" y="5285531"/>
            <a:ext cx="5456836" cy="1451734"/>
            <a:chOff x="172997" y="5285531"/>
            <a:chExt cx="5456836" cy="14517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" t="13411" r="10811" b="3870"/>
            <a:stretch/>
          </p:blipFill>
          <p:spPr>
            <a:xfrm>
              <a:off x="172997" y="5285531"/>
              <a:ext cx="4883098" cy="145173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993341" y="5432428"/>
              <a:ext cx="6364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MORDM</a:t>
              </a:r>
              <a:endParaRPr lang="en-US" sz="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93341" y="5837580"/>
              <a:ext cx="636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Multi MORDM</a:t>
              </a:r>
              <a:endParaRPr 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3340" y="6365842"/>
              <a:ext cx="564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MORO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25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75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" y="2867071"/>
            <a:ext cx="5674290" cy="2297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" y="5164759"/>
            <a:ext cx="5674290" cy="2297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6" y="2816967"/>
            <a:ext cx="5674290" cy="2297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6" y="5114655"/>
            <a:ext cx="5674290" cy="22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1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7"/>
          <a:stretch/>
        </p:blipFill>
        <p:spPr>
          <a:xfrm>
            <a:off x="744505" y="3129997"/>
            <a:ext cx="1756270" cy="1088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7"/>
          <a:stretch/>
        </p:blipFill>
        <p:spPr>
          <a:xfrm>
            <a:off x="2564216" y="3129997"/>
            <a:ext cx="1756270" cy="1088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7"/>
          <a:stretch/>
        </p:blipFill>
        <p:spPr>
          <a:xfrm>
            <a:off x="4383927" y="3129997"/>
            <a:ext cx="1756270" cy="1088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715" y="2914553"/>
            <a:ext cx="1521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Intertemporal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746895" y="2910341"/>
            <a:ext cx="1521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Planned Adaptive DPS (t=10)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4566606" y="2910341"/>
            <a:ext cx="1521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DPS (t=1)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9133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7233"/>
            <a:ext cx="6858000" cy="1608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693"/>
            <a:ext cx="6858000" cy="1608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8963"/>
            <a:ext cx="6858000" cy="16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2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539"/>
            <a:ext cx="6858000" cy="2788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528"/>
            <a:ext cx="6858000" cy="2788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2517"/>
            <a:ext cx="6858000" cy="2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9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745"/>
            <a:ext cx="6858000" cy="2788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734"/>
            <a:ext cx="6858000" cy="2788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4723"/>
            <a:ext cx="6858000" cy="27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32261" y="521309"/>
            <a:ext cx="5770881" cy="8895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32262" y="803133"/>
            <a:ext cx="5770880" cy="8614115"/>
            <a:chOff x="423080" y="721246"/>
            <a:chExt cx="5770880" cy="8614115"/>
          </a:xfrm>
        </p:grpSpPr>
        <p:grpSp>
          <p:nvGrpSpPr>
            <p:cNvPr id="22" name="Group 21"/>
            <p:cNvGrpSpPr/>
            <p:nvPr/>
          </p:nvGrpSpPr>
          <p:grpSpPr>
            <a:xfrm>
              <a:off x="423080" y="721246"/>
              <a:ext cx="5770880" cy="2872235"/>
              <a:chOff x="-255181" y="-857583"/>
              <a:chExt cx="5770880" cy="287223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5181" y="-857583"/>
                <a:ext cx="5770880" cy="151485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77"/>
              <a:stretch/>
            </p:blipFill>
            <p:spPr>
              <a:xfrm>
                <a:off x="-231722" y="652448"/>
                <a:ext cx="3877310" cy="1362204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423080" y="3593481"/>
              <a:ext cx="5770880" cy="2867410"/>
              <a:chOff x="-255181" y="2520775"/>
              <a:chExt cx="5770880" cy="286741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55181" y="2520775"/>
                <a:ext cx="5770880" cy="151485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14"/>
              <a:stretch/>
            </p:blipFill>
            <p:spPr>
              <a:xfrm>
                <a:off x="-255181" y="4035631"/>
                <a:ext cx="3877310" cy="1352554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23080" y="6460891"/>
              <a:ext cx="5725796" cy="2874470"/>
              <a:chOff x="0" y="5819446"/>
              <a:chExt cx="5725796" cy="287447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5819446"/>
                <a:ext cx="5725795" cy="1514856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48"/>
              <a:stretch/>
            </p:blipFill>
            <p:spPr>
              <a:xfrm>
                <a:off x="0" y="7334302"/>
                <a:ext cx="3868293" cy="1359614"/>
              </a:xfrm>
              <a:prstGeom prst="rect">
                <a:avLst/>
              </a:prstGeom>
            </p:spPr>
          </p:pic>
        </p:grpSp>
      </p:grpSp>
      <p:sp>
        <p:nvSpPr>
          <p:cNvPr id="24" name="TextBox 23"/>
          <p:cNvSpPr txBox="1"/>
          <p:nvPr/>
        </p:nvSpPr>
        <p:spPr>
          <a:xfrm>
            <a:off x="532261" y="521309"/>
            <a:ext cx="577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9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8381" y="285287"/>
            <a:ext cx="5834613" cy="88261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8381" y="562285"/>
            <a:ext cx="5789528" cy="8549107"/>
            <a:chOff x="1511503" y="-53941"/>
            <a:chExt cx="5789528" cy="8549107"/>
          </a:xfrm>
        </p:grpSpPr>
        <p:grpSp>
          <p:nvGrpSpPr>
            <p:cNvPr id="10" name="Group 9"/>
            <p:cNvGrpSpPr/>
            <p:nvPr/>
          </p:nvGrpSpPr>
          <p:grpSpPr>
            <a:xfrm>
              <a:off x="1511503" y="-53941"/>
              <a:ext cx="5770880" cy="2870833"/>
              <a:chOff x="1511503" y="-53941"/>
              <a:chExt cx="5770880" cy="28708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503" y="-53941"/>
                <a:ext cx="5770880" cy="151485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22"/>
              <a:stretch/>
            </p:blipFill>
            <p:spPr>
              <a:xfrm>
                <a:off x="1539168" y="1446269"/>
                <a:ext cx="3940429" cy="1370623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539168" y="2781437"/>
              <a:ext cx="5761863" cy="2881114"/>
              <a:chOff x="545646" y="3282367"/>
              <a:chExt cx="5761863" cy="288111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646" y="3282367"/>
                <a:ext cx="5761863" cy="1514856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27"/>
              <a:stretch/>
            </p:blipFill>
            <p:spPr>
              <a:xfrm>
                <a:off x="545646" y="4794460"/>
                <a:ext cx="3886327" cy="1369021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575236" y="5616815"/>
              <a:ext cx="5725795" cy="2878351"/>
              <a:chOff x="-246198" y="6984050"/>
              <a:chExt cx="5725795" cy="287835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46198" y="6984050"/>
                <a:ext cx="5725795" cy="151485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91"/>
              <a:stretch/>
            </p:blipFill>
            <p:spPr>
              <a:xfrm>
                <a:off x="-246198" y="8498906"/>
                <a:ext cx="3886327" cy="1363495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452114" y="285286"/>
            <a:ext cx="577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Planned Adaptive DPS (t=10)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17623" y="521309"/>
            <a:ext cx="5770881" cy="8848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93557" y="783991"/>
            <a:ext cx="5694948" cy="8586167"/>
            <a:chOff x="593557" y="783991"/>
            <a:chExt cx="5694948" cy="8586167"/>
          </a:xfrm>
        </p:grpSpPr>
        <p:grpSp>
          <p:nvGrpSpPr>
            <p:cNvPr id="10" name="Group 9"/>
            <p:cNvGrpSpPr/>
            <p:nvPr/>
          </p:nvGrpSpPr>
          <p:grpSpPr>
            <a:xfrm>
              <a:off x="593558" y="6502561"/>
              <a:ext cx="5694947" cy="2867597"/>
              <a:chOff x="-537427" y="5475866"/>
              <a:chExt cx="8064500" cy="406074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7427" y="5475866"/>
                <a:ext cx="8064500" cy="21336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676"/>
              <a:stretch/>
            </p:blipFill>
            <p:spPr>
              <a:xfrm>
                <a:off x="-537427" y="7609466"/>
                <a:ext cx="5473700" cy="1927147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593557" y="783991"/>
              <a:ext cx="5694947" cy="2859832"/>
              <a:chOff x="345687" y="782444"/>
              <a:chExt cx="8064500" cy="404975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687" y="782444"/>
                <a:ext cx="8064500" cy="21336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92"/>
              <a:stretch/>
            </p:blipFill>
            <p:spPr>
              <a:xfrm>
                <a:off x="345687" y="2916044"/>
                <a:ext cx="5486400" cy="1916151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593558" y="3643823"/>
              <a:ext cx="5694947" cy="2858738"/>
              <a:chOff x="1450433" y="2481919"/>
              <a:chExt cx="8064500" cy="40482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33" y="2481919"/>
                <a:ext cx="8064500" cy="21336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64"/>
              <a:stretch/>
            </p:blipFill>
            <p:spPr>
              <a:xfrm>
                <a:off x="1450433" y="4615519"/>
                <a:ext cx="5473700" cy="1914602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517623" y="521309"/>
            <a:ext cx="577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Lato" charset="0"/>
                <a:ea typeface="Lato" charset="0"/>
                <a:cs typeface="Lato" charset="0"/>
              </a:rPr>
              <a:t>Direct Policy Search (t=1)</a:t>
            </a:r>
            <a:endParaRPr lang="en-US" sz="12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3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Box 435"/>
          <p:cNvSpPr txBox="1"/>
          <p:nvPr/>
        </p:nvSpPr>
        <p:spPr>
          <a:xfrm>
            <a:off x="1001749" y="287688"/>
            <a:ext cx="207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RDM</a:t>
            </a:r>
            <a:endParaRPr lang="en-US" sz="1400"/>
          </a:p>
        </p:txBody>
      </p:sp>
      <p:grpSp>
        <p:nvGrpSpPr>
          <p:cNvPr id="7" name="Group 6"/>
          <p:cNvGrpSpPr/>
          <p:nvPr/>
        </p:nvGrpSpPr>
        <p:grpSpPr>
          <a:xfrm>
            <a:off x="989221" y="600714"/>
            <a:ext cx="2098798" cy="2944566"/>
            <a:chOff x="989221" y="600714"/>
            <a:chExt cx="2098798" cy="2944566"/>
          </a:xfrm>
        </p:grpSpPr>
        <p:sp>
          <p:nvSpPr>
            <p:cNvPr id="4" name="Rectangle 3"/>
            <p:cNvSpPr/>
            <p:nvPr/>
          </p:nvSpPr>
          <p:spPr>
            <a:xfrm>
              <a:off x="1001749" y="600714"/>
              <a:ext cx="2086270" cy="50537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1. Model </a:t>
              </a:r>
              <a:r>
                <a:rPr lang="en-US" sz="1013" dirty="0" smtClean="0"/>
                <a:t>Specification, following XLRM framework</a:t>
              </a:r>
              <a:endParaRPr lang="en-US" sz="1013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89221" y="1413058"/>
              <a:ext cx="2086270" cy="50537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2. Policy Alternative </a:t>
              </a:r>
              <a:r>
                <a:rPr lang="en-US" sz="1013" dirty="0" smtClean="0"/>
                <a:t>Determination, manually or through algorithms</a:t>
              </a:r>
              <a:endParaRPr lang="en-US" sz="1013" dirty="0"/>
            </a:p>
          </p:txBody>
        </p:sp>
        <p:cxnSp>
          <p:nvCxnSpPr>
            <p:cNvPr id="8" name="Straight Arrow Connector 7"/>
            <p:cNvCxnSpPr>
              <a:stCxn id="4" idx="2"/>
              <a:endCxn id="6" idx="0"/>
            </p:cNvCxnSpPr>
            <p:nvPr/>
          </p:nvCxnSpPr>
          <p:spPr>
            <a:xfrm flipH="1">
              <a:off x="2032356" y="1106087"/>
              <a:ext cx="12528" cy="3069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989221" y="2225402"/>
              <a:ext cx="2086270" cy="50537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3</a:t>
              </a:r>
              <a:r>
                <a:rPr lang="en-US" sz="1013" dirty="0" smtClean="0"/>
                <a:t>. Computational Experimentation, often using exploratory modeling software</a:t>
              </a:r>
              <a:endParaRPr lang="en-US" sz="1013" dirty="0"/>
            </a:p>
          </p:txBody>
        </p:sp>
        <p:cxnSp>
          <p:nvCxnSpPr>
            <p:cNvPr id="10" name="Straight Arrow Connector 9"/>
            <p:cNvCxnSpPr>
              <a:stCxn id="6" idx="2"/>
              <a:endCxn id="9" idx="0"/>
            </p:cNvCxnSpPr>
            <p:nvPr/>
          </p:nvCxnSpPr>
          <p:spPr>
            <a:xfrm>
              <a:off x="2032356" y="1918431"/>
              <a:ext cx="0" cy="3069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989691" y="3039907"/>
              <a:ext cx="2086270" cy="50537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4. Scenario Discovery, using an algorithm like PRIM or CART</a:t>
              </a:r>
              <a:endParaRPr lang="en-US" sz="1013" dirty="0"/>
            </a:p>
          </p:txBody>
        </p:sp>
        <p:cxnSp>
          <p:nvCxnSpPr>
            <p:cNvPr id="14" name="Straight Arrow Connector 13"/>
            <p:cNvCxnSpPr>
              <a:stCxn id="9" idx="2"/>
              <a:endCxn id="13" idx="0"/>
            </p:cNvCxnSpPr>
            <p:nvPr/>
          </p:nvCxnSpPr>
          <p:spPr>
            <a:xfrm>
              <a:off x="2032356" y="2730775"/>
              <a:ext cx="470" cy="30913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13" idx="1"/>
              <a:endCxn id="6" idx="1"/>
            </p:cNvCxnSpPr>
            <p:nvPr/>
          </p:nvCxnSpPr>
          <p:spPr>
            <a:xfrm rot="10800000">
              <a:off x="989221" y="1665746"/>
              <a:ext cx="470" cy="1626849"/>
            </a:xfrm>
            <a:prstGeom prst="bentConnector3">
              <a:avLst>
                <a:gd name="adj1" fmla="val 48738298"/>
              </a:avLst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8" name="TextBox 437"/>
          <p:cNvSpPr txBox="1"/>
          <p:nvPr/>
        </p:nvSpPr>
        <p:spPr>
          <a:xfrm>
            <a:off x="3774486" y="288043"/>
            <a:ext cx="207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MORDM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774486" y="599207"/>
            <a:ext cx="2086740" cy="2942215"/>
            <a:chOff x="3774486" y="599207"/>
            <a:chExt cx="2086740" cy="2942215"/>
          </a:xfrm>
        </p:grpSpPr>
        <p:sp>
          <p:nvSpPr>
            <p:cNvPr id="18" name="Rectangle 17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>
                  <a:solidFill>
                    <a:schemeClr val="bg1">
                      <a:lumMod val="75000"/>
                    </a:schemeClr>
                  </a:solidFill>
                </a:rPr>
                <a:t>1. Model Specification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>
              <a:solidFill>
                <a:srgbClr val="00C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2. Policy Alternative </a:t>
              </a:r>
              <a:r>
                <a:rPr lang="en-US" sz="1013" dirty="0" smtClean="0"/>
                <a:t>Determination, using an MOEA with a single</a:t>
              </a:r>
            </a:p>
            <a:p>
              <a:pPr algn="ctr"/>
              <a:r>
                <a:rPr lang="en-US" sz="1013" dirty="0" smtClean="0"/>
                <a:t>reference scenario</a:t>
              </a:r>
              <a:endParaRPr lang="en-US" sz="1013" dirty="0"/>
            </a:p>
          </p:txBody>
        </p:sp>
        <p:cxnSp>
          <p:nvCxnSpPr>
            <p:cNvPr id="20" name="Straight Arrow Connector 19"/>
            <p:cNvCxnSpPr>
              <a:stCxn id="18" idx="2"/>
              <a:endCxn id="19" idx="0"/>
            </p:cNvCxnSpPr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>
                  <a:solidFill>
                    <a:schemeClr val="bg1">
                      <a:lumMod val="75000"/>
                    </a:schemeClr>
                  </a:solidFill>
                </a:rPr>
                <a:t>3. </a:t>
              </a:r>
              <a:r>
                <a:rPr lang="en-US" sz="1013" dirty="0" smtClean="0">
                  <a:solidFill>
                    <a:schemeClr val="bg1">
                      <a:lumMod val="75000"/>
                    </a:schemeClr>
                  </a:solidFill>
                </a:rPr>
                <a:t>Computational experimentation through uncertainty analysis</a:t>
              </a:r>
              <a:endParaRPr lang="en-US" sz="1013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9" idx="2"/>
              <a:endCxn id="21" idx="0"/>
            </p:cNvCxnSpPr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28575">
              <a:solidFill>
                <a:srgbClr val="00CD8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>
                  <a:solidFill>
                    <a:schemeClr val="bg1">
                      <a:lumMod val="75000"/>
                    </a:schemeClr>
                  </a:solidFill>
                </a:rPr>
                <a:t>4. Scenario Discovery</a:t>
              </a:r>
              <a:endParaRPr lang="en-US" sz="1013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1" idx="2"/>
              <a:endCxn id="23" idx="0"/>
            </p:cNvCxnSpPr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47"/>
            <p:cNvCxnSpPr>
              <a:stCxn id="23" idx="3"/>
              <a:endCxn id="18" idx="3"/>
            </p:cNvCxnSpPr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25400">
              <a:solidFill>
                <a:schemeClr val="bg1">
                  <a:lumMod val="8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7" name="TextBox 436"/>
          <p:cNvSpPr txBox="1"/>
          <p:nvPr/>
        </p:nvSpPr>
        <p:spPr>
          <a:xfrm>
            <a:off x="3774866" y="3913757"/>
            <a:ext cx="207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MORO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74866" y="4214274"/>
            <a:ext cx="2086740" cy="2955064"/>
            <a:chOff x="3774866" y="4214274"/>
            <a:chExt cx="2086740" cy="2955064"/>
          </a:xfrm>
        </p:grpSpPr>
        <p:sp>
          <p:nvSpPr>
            <p:cNvPr id="32" name="Rectangle 31"/>
            <p:cNvSpPr/>
            <p:nvPr/>
          </p:nvSpPr>
          <p:spPr>
            <a:xfrm>
              <a:off x="3774868" y="4214274"/>
              <a:ext cx="2086270" cy="51062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>
                  <a:solidFill>
                    <a:schemeClr val="bg1">
                      <a:lumMod val="75000"/>
                    </a:schemeClr>
                  </a:solidFill>
                </a:rPr>
                <a:t>1. Model Specification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74867" y="5026618"/>
              <a:ext cx="2086270" cy="510622"/>
            </a:xfrm>
            <a:prstGeom prst="rect">
              <a:avLst/>
            </a:prstGeom>
            <a:ln>
              <a:solidFill>
                <a:srgbClr val="FF7C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2. Policy Alternative </a:t>
              </a:r>
              <a:r>
                <a:rPr lang="en-US" sz="1013" dirty="0" smtClean="0"/>
                <a:t>Determination, using an MOEA with robustness considerations and multiple scenarios</a:t>
              </a:r>
              <a:endParaRPr lang="en-US" sz="1013" dirty="0"/>
            </a:p>
          </p:txBody>
        </p:sp>
        <p:cxnSp>
          <p:nvCxnSpPr>
            <p:cNvPr id="34" name="Straight Arrow Connector 33"/>
            <p:cNvCxnSpPr>
              <a:stCxn id="32" idx="2"/>
              <a:endCxn id="33" idx="0"/>
            </p:cNvCxnSpPr>
            <p:nvPr/>
          </p:nvCxnSpPr>
          <p:spPr>
            <a:xfrm flipH="1">
              <a:off x="4818002" y="4724896"/>
              <a:ext cx="1" cy="301722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774866" y="5838962"/>
              <a:ext cx="2086270" cy="51062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>
                  <a:solidFill>
                    <a:schemeClr val="bg1">
                      <a:lumMod val="75000"/>
                    </a:schemeClr>
                  </a:solidFill>
                </a:rPr>
                <a:t>3. Computational experimentation through </a:t>
              </a:r>
              <a:r>
                <a:rPr lang="en-US" sz="1013" dirty="0" smtClean="0">
                  <a:solidFill>
                    <a:schemeClr val="bg1">
                      <a:lumMod val="75000"/>
                    </a:schemeClr>
                  </a:solidFill>
                </a:rPr>
                <a:t>uncertainty analysis</a:t>
              </a:r>
              <a:endParaRPr lang="en-US" sz="1013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3" idx="2"/>
              <a:endCxn id="35" idx="0"/>
            </p:cNvCxnSpPr>
            <p:nvPr/>
          </p:nvCxnSpPr>
          <p:spPr>
            <a:xfrm flipH="1">
              <a:off x="4818001" y="5537240"/>
              <a:ext cx="1" cy="301722"/>
            </a:xfrm>
            <a:prstGeom prst="straightConnector1">
              <a:avLst/>
            </a:prstGeom>
            <a:ln w="28575">
              <a:solidFill>
                <a:srgbClr val="FF7C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3775336" y="6658716"/>
              <a:ext cx="2086270" cy="51062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>
                  <a:solidFill>
                    <a:schemeClr val="bg1">
                      <a:lumMod val="75000"/>
                    </a:schemeClr>
                  </a:solidFill>
                </a:rPr>
                <a:t>4. Scenario Discovery</a:t>
              </a:r>
              <a:endParaRPr lang="en-US" sz="1013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5" idx="2"/>
              <a:endCxn id="37" idx="0"/>
            </p:cNvCxnSpPr>
            <p:nvPr/>
          </p:nvCxnSpPr>
          <p:spPr>
            <a:xfrm>
              <a:off x="4818001" y="6349584"/>
              <a:ext cx="470" cy="309132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447"/>
            <p:cNvCxnSpPr>
              <a:stCxn id="37" idx="3"/>
              <a:endCxn id="32" idx="3"/>
            </p:cNvCxnSpPr>
            <p:nvPr/>
          </p:nvCxnSpPr>
          <p:spPr>
            <a:xfrm flipH="1" flipV="1">
              <a:off x="5861138" y="4469585"/>
              <a:ext cx="468" cy="2444442"/>
            </a:xfrm>
            <a:prstGeom prst="bentConnector3">
              <a:avLst>
                <a:gd name="adj1" fmla="val -48846154"/>
              </a:avLst>
            </a:prstGeom>
            <a:ln w="25400">
              <a:solidFill>
                <a:schemeClr val="bg1">
                  <a:lumMod val="8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TextBox 438"/>
          <p:cNvSpPr txBox="1"/>
          <p:nvPr/>
        </p:nvSpPr>
        <p:spPr>
          <a:xfrm>
            <a:off x="976223" y="3906753"/>
            <a:ext cx="207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Multi Scenario-MORDM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975749" y="4215909"/>
            <a:ext cx="2099272" cy="3955370"/>
            <a:chOff x="975749" y="4215909"/>
            <a:chExt cx="2099272" cy="3955370"/>
          </a:xfrm>
        </p:grpSpPr>
        <p:sp>
          <p:nvSpPr>
            <p:cNvPr id="26" name="Rectangle 25"/>
            <p:cNvSpPr/>
            <p:nvPr/>
          </p:nvSpPr>
          <p:spPr>
            <a:xfrm>
              <a:off x="988748" y="5843860"/>
              <a:ext cx="659218" cy="692394"/>
            </a:xfrm>
            <a:prstGeom prst="rect">
              <a:avLst/>
            </a:prstGeom>
            <a:ln>
              <a:solidFill>
                <a:srgbClr val="A033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2b. Reference Scenario Selection</a:t>
              </a:r>
              <a:endParaRPr lang="en-US" sz="1013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326382" y="5536485"/>
              <a:ext cx="0" cy="311813"/>
            </a:xfrm>
            <a:prstGeom prst="straightConnector1">
              <a:avLst/>
            </a:prstGeom>
            <a:ln w="28575">
              <a:solidFill>
                <a:srgbClr val="A033CC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6" name="Group 505"/>
            <p:cNvGrpSpPr/>
            <p:nvPr/>
          </p:nvGrpSpPr>
          <p:grpSpPr>
            <a:xfrm>
              <a:off x="988748" y="6845567"/>
              <a:ext cx="2086273" cy="510622"/>
              <a:chOff x="1001746" y="7207615"/>
              <a:chExt cx="2086273" cy="510622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111544" y="7207615"/>
                <a:ext cx="1976475" cy="402384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50000"/>
                      </a:schemeClr>
                    </a:solidFill>
                  </a:rPr>
                  <a:t>3. </a:t>
                </a:r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Computational Experimentation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053941" y="7255789"/>
                <a:ext cx="1976400" cy="403013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50000"/>
                      </a:schemeClr>
                    </a:solidFill>
                  </a:rPr>
                  <a:t>3. </a:t>
                </a:r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Computational Experimentation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1746" y="7306248"/>
                <a:ext cx="1976400" cy="41198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50000"/>
                      </a:schemeClr>
                    </a:solidFill>
                  </a:rPr>
                  <a:t>3. </a:t>
                </a:r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Computational Experimentation, </a:t>
                </a:r>
                <a:r>
                  <a:rPr lang="en-US" sz="1013" smtClean="0">
                    <a:solidFill>
                      <a:schemeClr val="bg1">
                        <a:lumMod val="50000"/>
                      </a:schemeClr>
                    </a:solidFill>
                  </a:rPr>
                  <a:t>through uncertainty analysis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29" name="Straight Arrow Connector 28"/>
            <p:cNvCxnSpPr>
              <a:stCxn id="414" idx="2"/>
            </p:cNvCxnSpPr>
            <p:nvPr/>
          </p:nvCxnSpPr>
          <p:spPr>
            <a:xfrm>
              <a:off x="2435452" y="6536253"/>
              <a:ext cx="607" cy="307051"/>
            </a:xfrm>
            <a:prstGeom prst="straightConnector1">
              <a:avLst/>
            </a:prstGeom>
            <a:ln w="28575">
              <a:solidFill>
                <a:srgbClr val="A033CC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8" idx="2"/>
            </p:cNvCxnSpPr>
            <p:nvPr/>
          </p:nvCxnSpPr>
          <p:spPr>
            <a:xfrm>
              <a:off x="1976948" y="7356188"/>
              <a:ext cx="0" cy="30600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4" name="Group 493"/>
            <p:cNvGrpSpPr/>
            <p:nvPr/>
          </p:nvGrpSpPr>
          <p:grpSpPr>
            <a:xfrm>
              <a:off x="1917011" y="5842758"/>
              <a:ext cx="1158010" cy="693495"/>
              <a:chOff x="2034344" y="5788256"/>
              <a:chExt cx="1158010" cy="693495"/>
            </a:xfrm>
          </p:grpSpPr>
          <p:sp>
            <p:nvSpPr>
              <p:cNvPr id="431" name="Rectangle 430"/>
              <p:cNvSpPr/>
              <p:nvPr/>
            </p:nvSpPr>
            <p:spPr>
              <a:xfrm>
                <a:off x="2161450" y="5788256"/>
                <a:ext cx="1030904" cy="593482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/>
                  <a:t>2b. Policy Alternative Determination</a:t>
                </a:r>
                <a:endParaRPr lang="en-US" sz="1013" dirty="0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2094909" y="5844486"/>
                <a:ext cx="1036880" cy="587711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/>
                  <a:t>2b. Policy Alternative </a:t>
                </a:r>
                <a:r>
                  <a:rPr lang="en-US" sz="1013" dirty="0" err="1" smtClean="0"/>
                  <a:t>Determinationç</a:t>
                </a:r>
                <a:endParaRPr lang="en-US" sz="1013" dirty="0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2034344" y="5902036"/>
                <a:ext cx="1036881" cy="579715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/>
                  <a:t>2c. Policy Alternative Determination</a:t>
                </a:r>
                <a:endParaRPr lang="en-US" sz="1013" dirty="0"/>
              </a:p>
            </p:txBody>
          </p:sp>
        </p:grpSp>
        <p:cxnSp>
          <p:nvCxnSpPr>
            <p:cNvPr id="423" name="Straight Arrow Connector 422"/>
            <p:cNvCxnSpPr>
              <a:stCxn id="26" idx="3"/>
            </p:cNvCxnSpPr>
            <p:nvPr/>
          </p:nvCxnSpPr>
          <p:spPr>
            <a:xfrm>
              <a:off x="1647965" y="6190057"/>
              <a:ext cx="266400" cy="0"/>
            </a:xfrm>
            <a:prstGeom prst="straightConnector1">
              <a:avLst/>
            </a:prstGeom>
            <a:ln w="28575">
              <a:solidFill>
                <a:srgbClr val="A033CC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988751" y="4215909"/>
              <a:ext cx="2086270" cy="51062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>
                  <a:solidFill>
                    <a:schemeClr val="bg1">
                      <a:lumMod val="75000"/>
                    </a:schemeClr>
                  </a:solidFill>
                </a:rPr>
                <a:t>1. Model Specification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88751" y="5025863"/>
              <a:ext cx="2086270" cy="510622"/>
            </a:xfrm>
            <a:prstGeom prst="rect">
              <a:avLst/>
            </a:prstGeom>
            <a:ln>
              <a:solidFill>
                <a:srgbClr val="A033C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>
                  <a:solidFill>
                    <a:schemeClr val="tx1"/>
                  </a:solidFill>
                </a:rPr>
                <a:t>2a. MORDM to determine weaknesses in identified policies through Scenario Discovery</a:t>
              </a:r>
              <a:endParaRPr lang="en-US" sz="1013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Arrow Connector 121"/>
            <p:cNvCxnSpPr>
              <a:stCxn id="109" idx="2"/>
              <a:endCxn id="110" idx="0"/>
            </p:cNvCxnSpPr>
            <p:nvPr/>
          </p:nvCxnSpPr>
          <p:spPr>
            <a:xfrm>
              <a:off x="2031886" y="4726531"/>
              <a:ext cx="0" cy="299332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447"/>
            <p:cNvCxnSpPr>
              <a:stCxn id="158" idx="1"/>
              <a:endCxn id="109" idx="1"/>
            </p:cNvCxnSpPr>
            <p:nvPr/>
          </p:nvCxnSpPr>
          <p:spPr>
            <a:xfrm rot="10800000" flipH="1">
              <a:off x="975749" y="4471221"/>
              <a:ext cx="13001" cy="3494065"/>
            </a:xfrm>
            <a:prstGeom prst="bentConnector3">
              <a:avLst>
                <a:gd name="adj1" fmla="val -1758326"/>
              </a:avLst>
            </a:prstGeom>
            <a:ln w="25400">
              <a:solidFill>
                <a:schemeClr val="bg1">
                  <a:lumMod val="8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/>
          </p:nvGrpSpPr>
          <p:grpSpPr>
            <a:xfrm>
              <a:off x="975750" y="7660657"/>
              <a:ext cx="2086273" cy="510622"/>
              <a:chOff x="1001746" y="7207615"/>
              <a:chExt cx="2086273" cy="510622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1111544" y="7207615"/>
                <a:ext cx="1976475" cy="402384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50000"/>
                      </a:schemeClr>
                    </a:solidFill>
                  </a:rPr>
                  <a:t>3. </a:t>
                </a:r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Computational Experimentation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053941" y="7255789"/>
                <a:ext cx="1976400" cy="403013"/>
              </a:xfrm>
              <a:prstGeom prst="rect">
                <a:avLst/>
              </a:prstGeom>
              <a:ln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50000"/>
                      </a:schemeClr>
                    </a:solidFill>
                  </a:rPr>
                  <a:t>3. </a:t>
                </a:r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Computational Experimentation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001746" y="7306248"/>
                <a:ext cx="1976400" cy="411989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>
                    <a:solidFill>
                      <a:schemeClr val="bg1">
                        <a:lumMod val="50000"/>
                      </a:schemeClr>
                    </a:solidFill>
                  </a:rPr>
                  <a:t>4. Scenario Discovery</a:t>
                </a:r>
                <a:endParaRPr lang="en-US" sz="1013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433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90758" y="1965234"/>
            <a:ext cx="5920613" cy="5172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7" y="2565400"/>
            <a:ext cx="1871663" cy="457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90" y="2565400"/>
            <a:ext cx="1854118" cy="457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08" y="2565400"/>
            <a:ext cx="1871663" cy="457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127142" y="3178489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260994" y="4712900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Planned Adaptive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90250" y="6184901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500" y="2134513"/>
            <a:ext cx="1660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Size of Pareto Front for each 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1381" y="1965235"/>
            <a:ext cx="1590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of Pareto Front for each </a:t>
            </a:r>
          </a:p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5499" y="1965235"/>
            <a:ext cx="1590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Pareto Front Size vs </a:t>
            </a:r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for each 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98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" y="4572283"/>
            <a:ext cx="6858001" cy="247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277000" y="7523490"/>
            <a:ext cx="7135000" cy="3981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277000" y="137736"/>
            <a:ext cx="7135000" cy="395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5044" b="4414"/>
          <a:stretch/>
        </p:blipFill>
        <p:spPr>
          <a:xfrm>
            <a:off x="0" y="4963758"/>
            <a:ext cx="6858000" cy="2079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6858000" cy="3719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617156" y="801591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726962" y="2026239"/>
            <a:ext cx="1176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Planned Adaptive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352661" y="3261533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261610" y="7785100"/>
            <a:ext cx="7119610" cy="3719593"/>
            <a:chOff x="-261610" y="7124700"/>
            <a:chExt cx="7119610" cy="37195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24700"/>
              <a:ext cx="6858000" cy="371959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-617155" y="7600055"/>
              <a:ext cx="9573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Lato" charset="0"/>
                  <a:ea typeface="Lato" charset="0"/>
                  <a:cs typeface="Lato" charset="0"/>
                </a:rPr>
                <a:t>Intertemporal</a:t>
              </a:r>
              <a:endParaRPr lang="en-US" sz="10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726961" y="8824703"/>
              <a:ext cx="11769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Lato" charset="0"/>
                  <a:ea typeface="Lato" charset="0"/>
                  <a:cs typeface="Lato" charset="0"/>
                </a:rPr>
                <a:t>Planned Adaptive</a:t>
              </a:r>
              <a:endParaRPr lang="en-US" sz="10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352660" y="10059997"/>
              <a:ext cx="4283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Lato" charset="0"/>
                  <a:ea typeface="Lato" charset="0"/>
                  <a:cs typeface="Lato" charset="0"/>
                </a:rPr>
                <a:t>DPS</a:t>
              </a:r>
              <a:endParaRPr lang="en-US" sz="10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-1" y="7523490"/>
            <a:ext cx="6857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Pareto Front Size vs </a:t>
            </a:r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for each Search Repetition </a:t>
            </a:r>
            <a:r>
              <a:rPr lang="en-US" sz="1100" dirty="0">
                <a:latin typeface="Lato" charset="0"/>
                <a:ea typeface="Lato" charset="0"/>
                <a:cs typeface="Lato" charset="0"/>
              </a:rPr>
              <a:t>per Reference 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Scenario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37736"/>
            <a:ext cx="6857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Size of Pareto Front for each Search Repetition per Reference Scenario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" y="4572283"/>
            <a:ext cx="6857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of Pareto Front for each Search Repetition per Reference Scenario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898" y="4862070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50341" y="4862070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Planned Adaptive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8441" y="4858169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5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90758" y="1965234"/>
            <a:ext cx="5934924" cy="517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27142" y="3178489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Intertemporal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60994" y="4712900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Planned Adaptive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90250" y="6184901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DPS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500" y="2134513"/>
            <a:ext cx="1660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Size of Pareto Front for each 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1381" y="1965235"/>
            <a:ext cx="1590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of Pareto Front for each </a:t>
            </a:r>
          </a:p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5499" y="1965235"/>
            <a:ext cx="1590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Pareto Front Size vs </a:t>
            </a:r>
            <a:r>
              <a:rPr lang="en-US" sz="1100" dirty="0" err="1" smtClean="0">
                <a:latin typeface="Lato" charset="0"/>
                <a:ea typeface="Lato" charset="0"/>
                <a:cs typeface="Lato" charset="0"/>
              </a:rPr>
              <a:t>Hypervolume</a:t>
            </a:r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 for each Search Repetition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0" y="2565399"/>
            <a:ext cx="1871662" cy="45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80" y="2565399"/>
            <a:ext cx="1854117" cy="457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0" y="2565399"/>
            <a:ext cx="187166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5898" y="868631"/>
            <a:ext cx="2086740" cy="2942215"/>
            <a:chOff x="3774486" y="599207"/>
            <a:chExt cx="2086740" cy="2942215"/>
          </a:xfrm>
        </p:grpSpPr>
        <p:sp>
          <p:nvSpPr>
            <p:cNvPr id="5" name="Rectangle 4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1. Model Specification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2. Policy Alternative </a:t>
              </a:r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Determination, using an MOEA with a single</a:t>
              </a:r>
            </a:p>
            <a:p>
              <a:pPr algn="ctr"/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reference scenario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3. Uncertainty Analysis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4. Scenario Discovery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748767" y="362430"/>
            <a:ext cx="2088821" cy="3955370"/>
            <a:chOff x="3532283" y="1022770"/>
            <a:chExt cx="2088821" cy="3955370"/>
          </a:xfrm>
        </p:grpSpPr>
        <p:grpSp>
          <p:nvGrpSpPr>
            <p:cNvPr id="14" name="Group 13"/>
            <p:cNvGrpSpPr/>
            <p:nvPr/>
          </p:nvGrpSpPr>
          <p:grpSpPr>
            <a:xfrm>
              <a:off x="3532283" y="1022770"/>
              <a:ext cx="2088821" cy="3955370"/>
              <a:chOff x="986200" y="4215909"/>
              <a:chExt cx="2088821" cy="395537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990181" y="5843860"/>
                <a:ext cx="714441" cy="692394"/>
              </a:xfrm>
              <a:prstGeom prst="rect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50" dirty="0" smtClean="0">
                    <a:latin typeface="Lato" charset="0"/>
                    <a:ea typeface="Lato" charset="0"/>
                    <a:cs typeface="Lato" charset="0"/>
                  </a:rPr>
                  <a:t>2b. Reference Scenario Selection</a:t>
                </a:r>
                <a:endParaRPr lang="en-US" sz="95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301566" y="5536485"/>
                <a:ext cx="0" cy="31181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988748" y="6845567"/>
                <a:ext cx="2074985" cy="510622"/>
                <a:chOff x="1001746" y="7207615"/>
                <a:chExt cx="2074985" cy="510622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1100256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3. </a:t>
                  </a:r>
                  <a:r>
                    <a:rPr lang="en-US" sz="950" dirty="0" smtClean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Computational Experimentation</a:t>
                  </a:r>
                  <a:endParaRPr lang="en-US" sz="95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048297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3. </a:t>
                  </a:r>
                  <a:r>
                    <a:rPr lang="en-US" sz="950" dirty="0" smtClean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Computational Experimentation</a:t>
                  </a:r>
                  <a:endParaRPr lang="en-US" sz="95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>
                      <a:solidFill>
                        <a:schemeClr val="tx1"/>
                      </a:solidFill>
                      <a:latin typeface="Lato" charset="0"/>
                      <a:ea typeface="Lato" charset="0"/>
                      <a:cs typeface="Lato" charset="0"/>
                    </a:rPr>
                    <a:t>3. </a:t>
                  </a:r>
                  <a:r>
                    <a:rPr lang="en-US" sz="950" dirty="0" smtClean="0">
                      <a:solidFill>
                        <a:schemeClr val="tx1"/>
                      </a:solidFill>
                      <a:latin typeface="Lato" charset="0"/>
                      <a:ea typeface="Lato" charset="0"/>
                      <a:cs typeface="Lato" charset="0"/>
                    </a:rPr>
                    <a:t>Uncertainty Analysis</a:t>
                  </a:r>
                  <a:endParaRPr lang="en-US" sz="95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</p:grpSp>
          <p:cxnSp>
            <p:nvCxnSpPr>
              <p:cNvPr id="19" name="Straight Arrow Connector 18"/>
              <p:cNvCxnSpPr/>
              <p:nvPr/>
            </p:nvCxnSpPr>
            <p:spPr>
              <a:xfrm>
                <a:off x="2435452" y="6536253"/>
                <a:ext cx="607" cy="307051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1976948" y="7356188"/>
                <a:ext cx="0" cy="30600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1922655" y="5833162"/>
                <a:ext cx="1141078" cy="703091"/>
                <a:chOff x="2039988" y="5778660"/>
                <a:chExt cx="1141078" cy="703091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150162" y="5778660"/>
                  <a:ext cx="1030904" cy="593482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 smtClean="0">
                      <a:latin typeface="Lato" charset="0"/>
                      <a:ea typeface="Lato" charset="0"/>
                      <a:cs typeface="Lato" charset="0"/>
                    </a:rPr>
                    <a:t>2b. Policy Alternative Determination</a:t>
                  </a:r>
                  <a:endParaRPr lang="en-US" sz="950" dirty="0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094909" y="5844486"/>
                  <a:ext cx="1036880" cy="587711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 smtClean="0">
                      <a:latin typeface="Lato" charset="0"/>
                      <a:ea typeface="Lato" charset="0"/>
                      <a:cs typeface="Lato" charset="0"/>
                    </a:rPr>
                    <a:t>2b. Policy Alternative </a:t>
                  </a:r>
                  <a:r>
                    <a:rPr lang="en-US" sz="950" dirty="0" err="1" smtClean="0">
                      <a:latin typeface="Lato" charset="0"/>
                      <a:ea typeface="Lato" charset="0"/>
                      <a:cs typeface="Lato" charset="0"/>
                    </a:rPr>
                    <a:t>Determinationç</a:t>
                  </a:r>
                  <a:endParaRPr lang="en-US" sz="950" dirty="0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039988" y="5902036"/>
                  <a:ext cx="1036881" cy="579715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 smtClean="0">
                      <a:latin typeface="Lato" charset="0"/>
                      <a:ea typeface="Lato" charset="0"/>
                      <a:cs typeface="Lato" charset="0"/>
                    </a:rPr>
                    <a:t>2c. Policy Alternative Determination</a:t>
                  </a:r>
                  <a:endParaRPr lang="en-US" sz="950" dirty="0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</p:grpSp>
          <p:cxnSp>
            <p:nvCxnSpPr>
              <p:cNvPr id="22" name="Straight Arrow Connector 21"/>
              <p:cNvCxnSpPr>
                <a:stCxn id="31" idx="3"/>
              </p:cNvCxnSpPr>
              <p:nvPr/>
            </p:nvCxnSpPr>
            <p:spPr>
              <a:xfrm>
                <a:off x="1704622" y="6190057"/>
                <a:ext cx="21349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988751" y="4215909"/>
                <a:ext cx="2086270" cy="510622"/>
              </a:xfrm>
              <a:prstGeom prst="rect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5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1. Model Specification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88751" y="5025863"/>
                <a:ext cx="2086270" cy="510622"/>
              </a:xfrm>
              <a:prstGeom prst="rect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950" dirty="0" smtClean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2a. MORDM to determine weaknesses in identified policies through Scenario Discovery</a:t>
                </a:r>
                <a:endPara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2031886" y="4726531"/>
                <a:ext cx="0" cy="299332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986200" y="7660657"/>
                <a:ext cx="2070179" cy="510622"/>
                <a:chOff x="1012196" y="7207615"/>
                <a:chExt cx="2070179" cy="510622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105900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3. </a:t>
                  </a:r>
                  <a:r>
                    <a:rPr lang="en-US" sz="950" dirty="0" smtClean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Computational Experimentation</a:t>
                  </a:r>
                  <a:endParaRPr lang="en-US" sz="95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059166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3. </a:t>
                  </a:r>
                  <a:r>
                    <a:rPr lang="en-US" sz="950" dirty="0" smtClean="0">
                      <a:solidFill>
                        <a:schemeClr val="bg1">
                          <a:lumMod val="50000"/>
                        </a:schemeClr>
                      </a:solidFill>
                      <a:latin typeface="Lato" charset="0"/>
                      <a:ea typeface="Lato" charset="0"/>
                      <a:cs typeface="Lato" charset="0"/>
                    </a:rPr>
                    <a:t>Computational Experimentation</a:t>
                  </a:r>
                  <a:endParaRPr lang="en-US" sz="95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01219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950" dirty="0" smtClean="0">
                      <a:solidFill>
                        <a:schemeClr val="tx1"/>
                      </a:solidFill>
                      <a:latin typeface="Lato" charset="0"/>
                      <a:ea typeface="Lato" charset="0"/>
                      <a:cs typeface="Lato" charset="0"/>
                    </a:rPr>
                    <a:t>4. Scenario Discovery</a:t>
                  </a:r>
                  <a:endParaRPr lang="en-US" sz="95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</p:grpSp>
        </p:grpSp>
        <p:cxnSp>
          <p:nvCxnSpPr>
            <p:cNvPr id="15" name="Straight Arrow Connector 447"/>
            <p:cNvCxnSpPr/>
            <p:nvPr/>
          </p:nvCxnSpPr>
          <p:spPr>
            <a:xfrm flipV="1">
              <a:off x="5608106" y="1278081"/>
              <a:ext cx="12998" cy="3390629"/>
            </a:xfrm>
            <a:prstGeom prst="bentConnector3">
              <a:avLst>
                <a:gd name="adj1" fmla="val 1858732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378385" y="877480"/>
            <a:ext cx="2086740" cy="2955064"/>
            <a:chOff x="3774866" y="4214274"/>
            <a:chExt cx="2086740" cy="2955064"/>
          </a:xfrm>
        </p:grpSpPr>
        <p:sp>
          <p:nvSpPr>
            <p:cNvPr id="37" name="Rectangle 36"/>
            <p:cNvSpPr/>
            <p:nvPr/>
          </p:nvSpPr>
          <p:spPr>
            <a:xfrm>
              <a:off x="3774868" y="4214274"/>
              <a:ext cx="2086270" cy="510622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1. Model Specification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774867" y="5026618"/>
              <a:ext cx="2086270" cy="510622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algn="ctr"/>
              <a:r>
                <a: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2. Policy Alternative </a:t>
              </a:r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Determination, using an MOEA with robustness considerations and multiple scenarios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4818002" y="4724896"/>
              <a:ext cx="1" cy="30172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774866" y="5838962"/>
              <a:ext cx="2086270" cy="510622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3. </a:t>
              </a:r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Uncertainty Analysis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4818001" y="5537240"/>
              <a:ext cx="1" cy="30172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775336" y="6658716"/>
              <a:ext cx="2086270" cy="510622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50" dirty="0" smtClean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rPr>
                <a:t>4. Scenario Discovery</a:t>
              </a:r>
              <a:endParaRPr lang="en-US" sz="95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4818001" y="6349584"/>
              <a:ext cx="470" cy="3091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47"/>
            <p:cNvCxnSpPr/>
            <p:nvPr/>
          </p:nvCxnSpPr>
          <p:spPr>
            <a:xfrm flipH="1" flipV="1">
              <a:off x="5861138" y="4469585"/>
              <a:ext cx="468" cy="2444442"/>
            </a:xfrm>
            <a:prstGeom prst="bentConnector3">
              <a:avLst>
                <a:gd name="adj1" fmla="val -48846154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23651" y="4748140"/>
            <a:ext cx="6097869" cy="3526753"/>
            <a:chOff x="323651" y="4748140"/>
            <a:chExt cx="6097869" cy="3526753"/>
          </a:xfrm>
        </p:grpSpPr>
        <p:grpSp>
          <p:nvGrpSpPr>
            <p:cNvPr id="129" name="Group 128"/>
            <p:cNvGrpSpPr/>
            <p:nvPr/>
          </p:nvGrpSpPr>
          <p:grpSpPr>
            <a:xfrm>
              <a:off x="323651" y="5517411"/>
              <a:ext cx="1797670" cy="2369094"/>
              <a:chOff x="0" y="5505324"/>
              <a:chExt cx="1797670" cy="2369094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0" y="5505324"/>
                <a:ext cx="1797200" cy="418494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1. Model Specification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0" y="6156768"/>
                <a:ext cx="1797200" cy="417250"/>
              </a:xfrm>
              <a:prstGeom prst="rect">
                <a:avLst/>
              </a:prstGeom>
              <a:ln w="12700">
                <a:solidFill>
                  <a:srgbClr val="00CD8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2. Policy Alternative </a:t>
                </a:r>
                <a:r>
                  <a:rPr lang="en-US" sz="800" dirty="0" smtClean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Determination, using an MOEA with a single</a:t>
                </a:r>
              </a:p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reference scenario</a:t>
                </a:r>
                <a:endParaRPr lang="en-US" sz="80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48" name="Straight Arrow Connector 47"/>
              <p:cNvCxnSpPr>
                <a:stCxn id="46" idx="2"/>
                <a:endCxn id="47" idx="0"/>
              </p:cNvCxnSpPr>
              <p:nvPr/>
            </p:nvCxnSpPr>
            <p:spPr>
              <a:xfrm>
                <a:off x="898600" y="5923818"/>
                <a:ext cx="0" cy="23295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0" y="6806968"/>
                <a:ext cx="1797200" cy="4172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Uncertainty Analysis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50" name="Straight Arrow Connector 49"/>
              <p:cNvCxnSpPr>
                <a:stCxn id="47" idx="2"/>
                <a:endCxn id="49" idx="0"/>
              </p:cNvCxnSpPr>
              <p:nvPr/>
            </p:nvCxnSpPr>
            <p:spPr>
              <a:xfrm>
                <a:off x="898600" y="6574018"/>
                <a:ext cx="0" cy="232950"/>
              </a:xfrm>
              <a:prstGeom prst="straightConnector1">
                <a:avLst/>
              </a:prstGeom>
              <a:ln w="12700">
                <a:solidFill>
                  <a:srgbClr val="00CD85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>
                <a:off x="470" y="7457168"/>
                <a:ext cx="1797200" cy="417250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4. Scenario Discovery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52" name="Straight Arrow Connector 51"/>
              <p:cNvCxnSpPr>
                <a:stCxn id="49" idx="2"/>
                <a:endCxn id="51" idx="0"/>
              </p:cNvCxnSpPr>
              <p:nvPr/>
            </p:nvCxnSpPr>
            <p:spPr>
              <a:xfrm>
                <a:off x="898600" y="7224218"/>
                <a:ext cx="470" cy="23295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447"/>
              <p:cNvCxnSpPr>
                <a:stCxn id="51" idx="3"/>
                <a:endCxn id="46" idx="3"/>
              </p:cNvCxnSpPr>
              <p:nvPr/>
            </p:nvCxnSpPr>
            <p:spPr>
              <a:xfrm flipH="1" flipV="1">
                <a:off x="1797200" y="5714571"/>
                <a:ext cx="470" cy="1951222"/>
              </a:xfrm>
              <a:prstGeom prst="bentConnector3">
                <a:avLst>
                  <a:gd name="adj1" fmla="val -31084681"/>
                </a:avLst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4623850" y="5517411"/>
              <a:ext cx="1797670" cy="2373428"/>
              <a:chOff x="2117721" y="5505324"/>
              <a:chExt cx="1797670" cy="23734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117721" y="5505324"/>
                <a:ext cx="1797200" cy="421584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1. Model Specification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117722" y="6152339"/>
                <a:ext cx="1797200" cy="421584"/>
              </a:xfrm>
              <a:prstGeom prst="rect">
                <a:avLst/>
              </a:prstGeom>
              <a:ln w="12700">
                <a:solidFill>
                  <a:srgbClr val="FF7C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6350" algn="ctr"/>
                <a:r>
                  <a:rPr lang="en-US" sz="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2. Policy Alternative </a:t>
                </a:r>
                <a:r>
                  <a:rPr lang="en-US" sz="800" dirty="0" smtClean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Determination, using an MOEA with robustness considerations and multiple scenarios</a:t>
                </a:r>
                <a:endParaRPr lang="en-US" sz="80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80" name="Straight Arrow Connector 79"/>
              <p:cNvCxnSpPr>
                <a:stCxn id="78" idx="2"/>
                <a:endCxn id="79" idx="0"/>
              </p:cNvCxnSpPr>
              <p:nvPr/>
            </p:nvCxnSpPr>
            <p:spPr>
              <a:xfrm>
                <a:off x="3016321" y="5926908"/>
                <a:ext cx="1" cy="225431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tangle 80"/>
              <p:cNvSpPr/>
              <p:nvPr/>
            </p:nvSpPr>
            <p:spPr>
              <a:xfrm>
                <a:off x="2117721" y="6802634"/>
                <a:ext cx="1797200" cy="421584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Uncertainty Analysis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82" name="Straight Arrow Connector 81"/>
              <p:cNvCxnSpPr>
                <a:stCxn id="79" idx="2"/>
                <a:endCxn id="81" idx="0"/>
              </p:cNvCxnSpPr>
              <p:nvPr/>
            </p:nvCxnSpPr>
            <p:spPr>
              <a:xfrm flipH="1">
                <a:off x="3016321" y="6573923"/>
                <a:ext cx="1" cy="228711"/>
              </a:xfrm>
              <a:prstGeom prst="straightConnector1">
                <a:avLst/>
              </a:prstGeom>
              <a:ln w="12700">
                <a:solidFill>
                  <a:srgbClr val="FF7C0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2118191" y="7457168"/>
                <a:ext cx="1797200" cy="421584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4. Scenario Discovery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84" name="Straight Arrow Connector 83"/>
              <p:cNvCxnSpPr>
                <a:stCxn id="81" idx="2"/>
                <a:endCxn id="83" idx="0"/>
              </p:cNvCxnSpPr>
              <p:nvPr/>
            </p:nvCxnSpPr>
            <p:spPr>
              <a:xfrm>
                <a:off x="3016321" y="7224218"/>
                <a:ext cx="470" cy="23295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447"/>
              <p:cNvCxnSpPr>
                <a:stCxn id="83" idx="3"/>
                <a:endCxn id="78" idx="3"/>
              </p:cNvCxnSpPr>
              <p:nvPr/>
            </p:nvCxnSpPr>
            <p:spPr>
              <a:xfrm flipH="1" flipV="1">
                <a:off x="3914921" y="5716116"/>
                <a:ext cx="470" cy="1951844"/>
              </a:xfrm>
              <a:prstGeom prst="bentConnector3">
                <a:avLst>
                  <a:gd name="adj1" fmla="val -31084681"/>
                </a:avLst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>
              <a:off x="2441350" y="5122470"/>
              <a:ext cx="1800456" cy="3152423"/>
              <a:chOff x="4231716" y="5504980"/>
              <a:chExt cx="1800456" cy="3152423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5274939" y="6797019"/>
                <a:ext cx="755393" cy="453600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latin typeface="Lato" charset="0"/>
                    <a:ea typeface="Lato" charset="0"/>
                    <a:cs typeface="Lato" charset="0"/>
                  </a:rPr>
                  <a:t>2b. Policy Alternative Determination</a:t>
                </a:r>
                <a:endParaRPr lang="en-US" sz="8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237731" y="6799653"/>
                <a:ext cx="731580" cy="550906"/>
              </a:xfrm>
              <a:prstGeom prst="rect">
                <a:avLst/>
              </a:prstGeom>
              <a:ln w="12700"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latin typeface="Lato" charset="0"/>
                    <a:ea typeface="Lato" charset="0"/>
                    <a:cs typeface="Lato" charset="0"/>
                  </a:rPr>
                  <a:t>2b. Reference Scenario Selection</a:t>
                </a:r>
                <a:endParaRPr lang="en-US" sz="8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58" name="Straight Arrow Connector 57"/>
              <p:cNvCxnSpPr>
                <a:endCxn id="57" idx="0"/>
              </p:cNvCxnSpPr>
              <p:nvPr/>
            </p:nvCxnSpPr>
            <p:spPr>
              <a:xfrm>
                <a:off x="4599501" y="6573923"/>
                <a:ext cx="4020" cy="225730"/>
              </a:xfrm>
              <a:prstGeom prst="straightConnector1">
                <a:avLst/>
              </a:prstGeom>
              <a:ln w="12700">
                <a:solidFill>
                  <a:srgbClr val="A033CC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/>
              <p:cNvSpPr/>
              <p:nvPr/>
            </p:nvSpPr>
            <p:spPr>
              <a:xfrm>
                <a:off x="4332889" y="7586157"/>
                <a:ext cx="1689710" cy="303073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Computational Experimentation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79598" y="7638800"/>
                <a:ext cx="1689646" cy="303547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Computational Experimentation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231716" y="7687162"/>
                <a:ext cx="1689646" cy="310307"/>
              </a:xfrm>
              <a:prstGeom prst="rect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Uncertainty Analysis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60" name="Straight Arrow Connector 59"/>
              <p:cNvCxnSpPr>
                <a:stCxn id="73" idx="2"/>
              </p:cNvCxnSpPr>
              <p:nvPr/>
            </p:nvCxnSpPr>
            <p:spPr>
              <a:xfrm>
                <a:off x="5557650" y="7345825"/>
                <a:ext cx="0" cy="240332"/>
              </a:xfrm>
              <a:prstGeom prst="straightConnector1">
                <a:avLst/>
              </a:prstGeom>
              <a:ln w="12700">
                <a:solidFill>
                  <a:srgbClr val="A033CC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/>
              <p:cNvSpPr/>
              <p:nvPr/>
            </p:nvSpPr>
            <p:spPr>
              <a:xfrm>
                <a:off x="5227564" y="6841921"/>
                <a:ext cx="755393" cy="453600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latin typeface="Lato" charset="0"/>
                    <a:ea typeface="Lato" charset="0"/>
                    <a:cs typeface="Lato" charset="0"/>
                  </a:rPr>
                  <a:t>2b. Policy Alternative Determination</a:t>
                </a:r>
                <a:endParaRPr lang="en-US" sz="8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178891" y="6892225"/>
                <a:ext cx="757517" cy="453600"/>
              </a:xfrm>
              <a:prstGeom prst="rect">
                <a:avLst/>
              </a:prstGeom>
              <a:ln w="12700"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latin typeface="Lato" charset="0"/>
                    <a:ea typeface="Lato" charset="0"/>
                    <a:cs typeface="Lato" charset="0"/>
                  </a:rPr>
                  <a:t>2c. Policy Alternative Determination</a:t>
                </a:r>
                <a:endParaRPr lang="en-US" sz="800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63" name="Straight Arrow Connector 62"/>
              <p:cNvCxnSpPr>
                <a:stCxn id="57" idx="3"/>
                <a:endCxn id="73" idx="1"/>
              </p:cNvCxnSpPr>
              <p:nvPr/>
            </p:nvCxnSpPr>
            <p:spPr>
              <a:xfrm>
                <a:off x="4969311" y="7075106"/>
                <a:ext cx="209580" cy="0"/>
              </a:xfrm>
              <a:prstGeom prst="straightConnector1">
                <a:avLst/>
              </a:prstGeom>
              <a:ln w="12700">
                <a:solidFill>
                  <a:srgbClr val="A033CC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4234972" y="5504980"/>
                <a:ext cx="1797200" cy="421584"/>
              </a:xfrm>
              <a:prstGeom prst="rect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1. Model Specification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34972" y="6152339"/>
                <a:ext cx="1797200" cy="421584"/>
              </a:xfrm>
              <a:prstGeom prst="rect">
                <a:avLst/>
              </a:prstGeom>
              <a:ln w="12700">
                <a:solidFill>
                  <a:srgbClr val="A033C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2a. MORDM to determine weaknesses in identified policies through Scenario Discovery</a:t>
                </a:r>
                <a:endParaRPr lang="en-US" sz="800" dirty="0">
                  <a:solidFill>
                    <a:schemeClr val="tx1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66" name="Straight Arrow Connector 65"/>
              <p:cNvCxnSpPr>
                <a:stCxn id="64" idx="2"/>
                <a:endCxn id="65" idx="0"/>
              </p:cNvCxnSpPr>
              <p:nvPr/>
            </p:nvCxnSpPr>
            <p:spPr>
              <a:xfrm>
                <a:off x="5133572" y="5926564"/>
                <a:ext cx="0" cy="225775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/>
              <p:cNvSpPr/>
              <p:nvPr/>
            </p:nvSpPr>
            <p:spPr>
              <a:xfrm>
                <a:off x="4339199" y="8233371"/>
                <a:ext cx="1682508" cy="315793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Computational Experimentation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285908" y="8285994"/>
                <a:ext cx="1682444" cy="316287"/>
              </a:xfrm>
              <a:prstGeom prst="rect">
                <a:avLst/>
              </a:prstGeom>
              <a:ln w="12700">
                <a:solidFill>
                  <a:srgbClr val="A033CC">
                    <a:alpha val="5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3. </a:t>
                </a:r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Computational Experimentation</a:t>
                </a:r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33713" y="8334072"/>
                <a:ext cx="1682444" cy="323331"/>
              </a:xfrm>
              <a:prstGeom prst="rect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>
                        <a:lumMod val="65000"/>
                      </a:schemeClr>
                    </a:solidFill>
                    <a:latin typeface="Lato" charset="0"/>
                    <a:ea typeface="Lato" charset="0"/>
                    <a:cs typeface="Lato" charset="0"/>
                  </a:rPr>
                  <a:t>4. Scenario Discovery</a:t>
                </a:r>
                <a:endParaRPr lang="en-US" sz="800" dirty="0">
                  <a:solidFill>
                    <a:schemeClr val="bg1">
                      <a:lumMod val="65000"/>
                    </a:schemeClr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>
              <a:xfrm>
                <a:off x="5144774" y="7997469"/>
                <a:ext cx="0" cy="225775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447"/>
              <p:cNvCxnSpPr>
                <a:stCxn id="68" idx="3"/>
                <a:endCxn id="64" idx="3"/>
              </p:cNvCxnSpPr>
              <p:nvPr/>
            </p:nvCxnSpPr>
            <p:spPr>
              <a:xfrm flipV="1">
                <a:off x="6021707" y="5715772"/>
                <a:ext cx="10465" cy="2675496"/>
              </a:xfrm>
              <a:prstGeom prst="bentConnector3">
                <a:avLst>
                  <a:gd name="adj1" fmla="val 1377678"/>
                </a:avLst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" name="TextBox 153"/>
            <p:cNvSpPr txBox="1"/>
            <p:nvPr/>
          </p:nvSpPr>
          <p:spPr>
            <a:xfrm>
              <a:off x="323651" y="5179373"/>
              <a:ext cx="17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MORDM</a:t>
              </a:r>
              <a:endParaRPr lang="en-US" sz="1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627669" y="5179373"/>
              <a:ext cx="1793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MORO</a:t>
              </a:r>
              <a:endParaRPr lang="en-US" sz="14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021939" y="4748140"/>
              <a:ext cx="2664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Multi Scenario-MORDM</a:t>
              </a:r>
              <a:endParaRPr lang="en-US" sz="1400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1773" y="877480"/>
            <a:ext cx="225676" cy="2955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49436" y="3555917"/>
            <a:ext cx="1799076" cy="2780265"/>
            <a:chOff x="749436" y="3555917"/>
            <a:chExt cx="1799076" cy="2780265"/>
          </a:xfrm>
        </p:grpSpPr>
        <p:grpSp>
          <p:nvGrpSpPr>
            <p:cNvPr id="97" name="Group 96"/>
            <p:cNvGrpSpPr/>
            <p:nvPr/>
          </p:nvGrpSpPr>
          <p:grpSpPr>
            <a:xfrm>
              <a:off x="987812" y="3567942"/>
              <a:ext cx="1560700" cy="2768240"/>
              <a:chOff x="2692152" y="362970"/>
              <a:chExt cx="1560700" cy="276824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692152" y="362970"/>
                <a:ext cx="1548000" cy="505373"/>
              </a:xfrm>
              <a:prstGeom prst="rect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tx1"/>
                    </a:solidFill>
                  </a:rPr>
                  <a:t>1. Model </a:t>
                </a:r>
                <a:r>
                  <a:rPr lang="en-US" sz="1013" dirty="0" smtClean="0">
                    <a:solidFill>
                      <a:schemeClr val="tx1"/>
                    </a:solidFill>
                  </a:rPr>
                  <a:t>Specification</a:t>
                </a:r>
                <a:endParaRPr lang="en-US" sz="1013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692152" y="1117259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2. Policy Alternative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Determination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66" name="Straight Arrow Connector 65"/>
              <p:cNvCxnSpPr>
                <a:stCxn id="65" idx="2"/>
                <a:endCxn id="66" idx="0"/>
              </p:cNvCxnSpPr>
              <p:nvPr/>
            </p:nvCxnSpPr>
            <p:spPr>
              <a:xfrm>
                <a:off x="3466152" y="868343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>
                <a:off x="2692152" y="1871548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. Uncertainty Analysis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68" name="Straight Arrow Connector 67"/>
              <p:cNvCxnSpPr>
                <a:stCxn id="66" idx="2"/>
                <a:endCxn id="68" idx="0"/>
              </p:cNvCxnSpPr>
              <p:nvPr/>
            </p:nvCxnSpPr>
            <p:spPr>
              <a:xfrm>
                <a:off x="3466152" y="1622632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2692152" y="2625837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4. Scenario Discovery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0" name="Straight Arrow Connector 69"/>
              <p:cNvCxnSpPr>
                <a:stCxn id="68" idx="2"/>
                <a:endCxn id="70" idx="0"/>
              </p:cNvCxnSpPr>
              <p:nvPr/>
            </p:nvCxnSpPr>
            <p:spPr>
              <a:xfrm>
                <a:off x="3466152" y="2376921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447"/>
              <p:cNvCxnSpPr>
                <a:stCxn id="70" idx="3"/>
                <a:endCxn id="65" idx="3"/>
              </p:cNvCxnSpPr>
              <p:nvPr/>
            </p:nvCxnSpPr>
            <p:spPr>
              <a:xfrm flipV="1">
                <a:off x="4240152" y="615657"/>
                <a:ext cx="12700" cy="226286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>
            <a:xfrm>
              <a:off x="749436" y="3555917"/>
              <a:ext cx="225676" cy="2780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33352" y="3567942"/>
            <a:ext cx="1799076" cy="2768240"/>
            <a:chOff x="3633352" y="3567942"/>
            <a:chExt cx="1799076" cy="2768240"/>
          </a:xfrm>
        </p:grpSpPr>
        <p:grpSp>
          <p:nvGrpSpPr>
            <p:cNvPr id="2" name="Group 1"/>
            <p:cNvGrpSpPr/>
            <p:nvPr/>
          </p:nvGrpSpPr>
          <p:grpSpPr>
            <a:xfrm>
              <a:off x="3871728" y="3567942"/>
              <a:ext cx="1560700" cy="2768240"/>
              <a:chOff x="4864868" y="362970"/>
              <a:chExt cx="1560700" cy="276824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4864868" y="362970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1. Model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Specification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864868" y="1117259"/>
                <a:ext cx="1548000" cy="505373"/>
              </a:xfrm>
              <a:prstGeom prst="rect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tx1"/>
                    </a:solidFill>
                  </a:rPr>
                  <a:t>2. Policy Alternative </a:t>
                </a:r>
                <a:r>
                  <a:rPr lang="en-US" sz="1013" dirty="0" smtClean="0">
                    <a:solidFill>
                      <a:schemeClr val="tx1"/>
                    </a:solidFill>
                  </a:rPr>
                  <a:t>Determination</a:t>
                </a:r>
                <a:endParaRPr lang="en-US" sz="1013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4" name="Straight Arrow Connector 73"/>
              <p:cNvCxnSpPr>
                <a:stCxn id="73" idx="2"/>
                <a:endCxn id="74" idx="0"/>
              </p:cNvCxnSpPr>
              <p:nvPr/>
            </p:nvCxnSpPr>
            <p:spPr>
              <a:xfrm>
                <a:off x="5638868" y="868343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4864868" y="1871548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. Uncertainty Analysis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6" name="Straight Arrow Connector 75"/>
              <p:cNvCxnSpPr>
                <a:stCxn id="74" idx="2"/>
                <a:endCxn id="76" idx="0"/>
              </p:cNvCxnSpPr>
              <p:nvPr/>
            </p:nvCxnSpPr>
            <p:spPr>
              <a:xfrm>
                <a:off x="5638868" y="1622632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/>
              <p:cNvSpPr/>
              <p:nvPr/>
            </p:nvSpPr>
            <p:spPr>
              <a:xfrm>
                <a:off x="4864868" y="2625837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4. Scenario Discovery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78" name="Straight Arrow Connector 77"/>
              <p:cNvCxnSpPr>
                <a:stCxn id="76" idx="2"/>
                <a:endCxn id="78" idx="0"/>
              </p:cNvCxnSpPr>
              <p:nvPr/>
            </p:nvCxnSpPr>
            <p:spPr>
              <a:xfrm>
                <a:off x="5638868" y="2376921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447"/>
              <p:cNvCxnSpPr>
                <a:stCxn id="78" idx="3"/>
                <a:endCxn id="73" idx="3"/>
              </p:cNvCxnSpPr>
              <p:nvPr/>
            </p:nvCxnSpPr>
            <p:spPr>
              <a:xfrm flipV="1">
                <a:off x="6412868" y="615657"/>
                <a:ext cx="12700" cy="226286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3633352" y="3567942"/>
              <a:ext cx="225676" cy="276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436" y="6772914"/>
            <a:ext cx="1792726" cy="2780265"/>
            <a:chOff x="749436" y="6772914"/>
            <a:chExt cx="1792726" cy="2780265"/>
          </a:xfrm>
        </p:grpSpPr>
        <p:grpSp>
          <p:nvGrpSpPr>
            <p:cNvPr id="98" name="Group 97"/>
            <p:cNvGrpSpPr/>
            <p:nvPr/>
          </p:nvGrpSpPr>
          <p:grpSpPr>
            <a:xfrm>
              <a:off x="981462" y="6772914"/>
              <a:ext cx="1560700" cy="2768240"/>
              <a:chOff x="2692152" y="3535938"/>
              <a:chExt cx="1560700" cy="276824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692152" y="3535938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1. Model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Specification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692152" y="4290227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2. Policy Alternative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Determination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82" name="Straight Arrow Connector 81"/>
              <p:cNvCxnSpPr>
                <a:stCxn id="81" idx="2"/>
                <a:endCxn id="82" idx="0"/>
              </p:cNvCxnSpPr>
              <p:nvPr/>
            </p:nvCxnSpPr>
            <p:spPr>
              <a:xfrm>
                <a:off x="3466152" y="4041311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>
                <a:off x="2692152" y="5044516"/>
                <a:ext cx="1548000" cy="505373"/>
              </a:xfrm>
              <a:prstGeom prst="rect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tx1"/>
                    </a:solidFill>
                  </a:rPr>
                  <a:t>3</a:t>
                </a:r>
                <a:r>
                  <a:rPr lang="en-US" sz="1013" dirty="0" smtClean="0">
                    <a:solidFill>
                      <a:schemeClr val="tx1"/>
                    </a:solidFill>
                  </a:rPr>
                  <a:t>. Uncertainty Analysis</a:t>
                </a:r>
                <a:endParaRPr lang="en-US" sz="1013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" name="Straight Arrow Connector 83"/>
              <p:cNvCxnSpPr>
                <a:stCxn id="82" idx="2"/>
                <a:endCxn id="84" idx="0"/>
              </p:cNvCxnSpPr>
              <p:nvPr/>
            </p:nvCxnSpPr>
            <p:spPr>
              <a:xfrm>
                <a:off x="3466152" y="4795600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Rectangle 84"/>
              <p:cNvSpPr/>
              <p:nvPr/>
            </p:nvSpPr>
            <p:spPr>
              <a:xfrm>
                <a:off x="2692152" y="5798805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4. Scenario Discovery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86" name="Straight Arrow Connector 85"/>
              <p:cNvCxnSpPr>
                <a:stCxn id="84" idx="2"/>
                <a:endCxn id="86" idx="0"/>
              </p:cNvCxnSpPr>
              <p:nvPr/>
            </p:nvCxnSpPr>
            <p:spPr>
              <a:xfrm>
                <a:off x="3466152" y="5549889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447"/>
              <p:cNvCxnSpPr>
                <a:stCxn id="86" idx="3"/>
                <a:endCxn id="81" idx="3"/>
              </p:cNvCxnSpPr>
              <p:nvPr/>
            </p:nvCxnSpPr>
            <p:spPr>
              <a:xfrm flipV="1">
                <a:off x="4240152" y="3788625"/>
                <a:ext cx="12700" cy="226286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tangle 49"/>
            <p:cNvSpPr/>
            <p:nvPr/>
          </p:nvSpPr>
          <p:spPr>
            <a:xfrm>
              <a:off x="749436" y="6772914"/>
              <a:ext cx="225676" cy="27802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50314" y="6772914"/>
            <a:ext cx="1782114" cy="2768240"/>
            <a:chOff x="3650314" y="6772914"/>
            <a:chExt cx="1782114" cy="2768240"/>
          </a:xfrm>
        </p:grpSpPr>
        <p:grpSp>
          <p:nvGrpSpPr>
            <p:cNvPr id="99" name="Group 98"/>
            <p:cNvGrpSpPr/>
            <p:nvPr/>
          </p:nvGrpSpPr>
          <p:grpSpPr>
            <a:xfrm>
              <a:off x="3871728" y="6772914"/>
              <a:ext cx="1560700" cy="2768240"/>
              <a:chOff x="4864868" y="3535938"/>
              <a:chExt cx="1560700" cy="276824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864868" y="3535938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1. Model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Specification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64868" y="4290227"/>
                <a:ext cx="1548000" cy="505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2. Policy Alternative 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Determination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>
              <a:xfrm>
                <a:off x="5638868" y="4041311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4864868" y="5044516"/>
                <a:ext cx="1548000" cy="505373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  <a:r>
                  <a:rPr lang="en-US" sz="1013" dirty="0" smtClean="0">
                    <a:solidFill>
                      <a:schemeClr val="bg1">
                        <a:lumMod val="75000"/>
                      </a:schemeClr>
                    </a:solidFill>
                  </a:rPr>
                  <a:t>. Uncertainty Analysis</a:t>
                </a:r>
                <a:endParaRPr lang="en-US" sz="1013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92" name="Straight Arrow Connector 91"/>
              <p:cNvCxnSpPr/>
              <p:nvPr/>
            </p:nvCxnSpPr>
            <p:spPr>
              <a:xfrm>
                <a:off x="5638868" y="4795600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>
                <a:off x="4864868" y="5798805"/>
                <a:ext cx="1548000" cy="505373"/>
              </a:xfrm>
              <a:prstGeom prst="rect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>
                    <a:solidFill>
                      <a:schemeClr val="tx1"/>
                    </a:solidFill>
                  </a:rPr>
                  <a:t>4. Scenario Discovery</a:t>
                </a:r>
                <a:endParaRPr lang="en-US" sz="1013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5638868" y="5549889"/>
                <a:ext cx="0" cy="248916"/>
              </a:xfrm>
              <a:prstGeom prst="straightConnector1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447"/>
              <p:cNvCxnSpPr/>
              <p:nvPr/>
            </p:nvCxnSpPr>
            <p:spPr>
              <a:xfrm flipV="1">
                <a:off x="6412868" y="3788625"/>
                <a:ext cx="12700" cy="226286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/>
            <p:cNvSpPr/>
            <p:nvPr/>
          </p:nvSpPr>
          <p:spPr>
            <a:xfrm>
              <a:off x="3650314" y="6772914"/>
              <a:ext cx="225676" cy="276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4836" y="362970"/>
            <a:ext cx="1786376" cy="2771546"/>
            <a:chOff x="774836" y="362970"/>
            <a:chExt cx="1786376" cy="2771546"/>
          </a:xfrm>
        </p:grpSpPr>
        <p:grpSp>
          <p:nvGrpSpPr>
            <p:cNvPr id="96" name="Group 95"/>
            <p:cNvGrpSpPr/>
            <p:nvPr/>
          </p:nvGrpSpPr>
          <p:grpSpPr>
            <a:xfrm>
              <a:off x="1000512" y="362970"/>
              <a:ext cx="1560700" cy="2768240"/>
              <a:chOff x="506736" y="362970"/>
              <a:chExt cx="1560700" cy="276824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506736" y="362970"/>
                <a:ext cx="1548000" cy="50537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/>
                  <a:t>1. Model </a:t>
                </a:r>
                <a:r>
                  <a:rPr lang="en-US" sz="1013" dirty="0" smtClean="0"/>
                  <a:t>Specification</a:t>
                </a:r>
                <a:endParaRPr lang="en-US" sz="1013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06736" y="1117259"/>
                <a:ext cx="1548000" cy="50537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/>
                  <a:t>2. Policy Alternative </a:t>
                </a:r>
                <a:r>
                  <a:rPr lang="en-US" sz="1013" dirty="0" smtClean="0"/>
                  <a:t>Determination</a:t>
                </a:r>
                <a:endParaRPr lang="en-US" sz="1013" dirty="0"/>
              </a:p>
            </p:txBody>
          </p:sp>
          <p:cxnSp>
            <p:nvCxnSpPr>
              <p:cNvPr id="5" name="Straight Arrow Connector 4"/>
              <p:cNvCxnSpPr>
                <a:stCxn id="3" idx="2"/>
                <a:endCxn id="4" idx="0"/>
              </p:cNvCxnSpPr>
              <p:nvPr/>
            </p:nvCxnSpPr>
            <p:spPr>
              <a:xfrm>
                <a:off x="1280736" y="868343"/>
                <a:ext cx="0" cy="248916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/>
              <p:nvPr/>
            </p:nvSpPr>
            <p:spPr>
              <a:xfrm>
                <a:off x="506736" y="1871548"/>
                <a:ext cx="1548000" cy="50537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/>
                  <a:t>3</a:t>
                </a:r>
                <a:r>
                  <a:rPr lang="en-US" sz="1013" dirty="0" smtClean="0"/>
                  <a:t>. Uncertainty Analysis</a:t>
                </a:r>
                <a:endParaRPr lang="en-US" sz="1013" dirty="0"/>
              </a:p>
            </p:txBody>
          </p:sp>
          <p:cxnSp>
            <p:nvCxnSpPr>
              <p:cNvPr id="7" name="Straight Arrow Connector 6"/>
              <p:cNvCxnSpPr>
                <a:stCxn id="4" idx="2"/>
                <a:endCxn id="6" idx="0"/>
              </p:cNvCxnSpPr>
              <p:nvPr/>
            </p:nvCxnSpPr>
            <p:spPr>
              <a:xfrm>
                <a:off x="1280736" y="1622632"/>
                <a:ext cx="0" cy="248916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506736" y="2625837"/>
                <a:ext cx="1548000" cy="505373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13" dirty="0" smtClean="0"/>
                  <a:t>4. Scenario Discovery</a:t>
                </a:r>
                <a:endParaRPr lang="en-US" sz="1013" dirty="0"/>
              </a:p>
            </p:txBody>
          </p:sp>
          <p:cxnSp>
            <p:nvCxnSpPr>
              <p:cNvPr id="9" name="Straight Arrow Connector 8"/>
              <p:cNvCxnSpPr>
                <a:stCxn id="6" idx="2"/>
                <a:endCxn id="8" idx="0"/>
              </p:cNvCxnSpPr>
              <p:nvPr/>
            </p:nvCxnSpPr>
            <p:spPr>
              <a:xfrm>
                <a:off x="1280736" y="2376921"/>
                <a:ext cx="0" cy="248916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447"/>
              <p:cNvCxnSpPr>
                <a:stCxn id="8" idx="3"/>
                <a:endCxn id="3" idx="3"/>
              </p:cNvCxnSpPr>
              <p:nvPr/>
            </p:nvCxnSpPr>
            <p:spPr>
              <a:xfrm flipV="1">
                <a:off x="2054736" y="615657"/>
                <a:ext cx="12700" cy="2262867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/>
            <p:cNvSpPr/>
            <p:nvPr/>
          </p:nvSpPr>
          <p:spPr>
            <a:xfrm>
              <a:off x="774836" y="366276"/>
              <a:ext cx="225676" cy="27682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97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0582" y="3125524"/>
            <a:ext cx="714375" cy="714375"/>
          </a:xfrm>
          <a:prstGeom prst="rect">
            <a:avLst/>
          </a:prstGeom>
          <a:solidFill>
            <a:srgbClr val="EA337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79333" y="3125524"/>
            <a:ext cx="714375" cy="714375"/>
          </a:xfrm>
          <a:prstGeom prst="rect">
            <a:avLst/>
          </a:prstGeom>
          <a:solidFill>
            <a:srgbClr val="A033C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4948" y="3125524"/>
            <a:ext cx="714375" cy="714375"/>
          </a:xfrm>
          <a:prstGeom prst="rect">
            <a:avLst/>
          </a:prstGeom>
          <a:solidFill>
            <a:srgbClr val="3A038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64954" y="3839899"/>
            <a:ext cx="714375" cy="714375"/>
          </a:xfrm>
          <a:prstGeom prst="rect">
            <a:avLst/>
          </a:prstGeom>
          <a:solidFill>
            <a:srgbClr val="D906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79329" y="3839898"/>
            <a:ext cx="714375" cy="714375"/>
          </a:xfrm>
          <a:prstGeom prst="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50575" y="3839898"/>
            <a:ext cx="714375" cy="714375"/>
          </a:xfrm>
          <a:prstGeom prst="rect">
            <a:avLst/>
          </a:prstGeom>
          <a:solidFill>
            <a:srgbClr val="D8980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79334" y="2411149"/>
            <a:ext cx="714375" cy="714375"/>
          </a:xfrm>
          <a:prstGeom prst="rect">
            <a:avLst/>
          </a:prstGeom>
          <a:solidFill>
            <a:srgbClr val="00CD8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4959" y="2411149"/>
            <a:ext cx="714375" cy="714375"/>
          </a:xfrm>
          <a:prstGeom prst="rect">
            <a:avLst/>
          </a:prstGeom>
          <a:solidFill>
            <a:srgbClr val="0099C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50584" y="2411150"/>
            <a:ext cx="714375" cy="714375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0377" y="3328822"/>
            <a:ext cx="88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Multi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0378" y="2614447"/>
            <a:ext cx="88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MORDM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0372" y="4043196"/>
            <a:ext cx="88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MORO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950569" y="2103369"/>
            <a:ext cx="71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DPS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4948" y="2103369"/>
            <a:ext cx="71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LT DPS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79312" y="2103369"/>
            <a:ext cx="71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940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76854" y="2469931"/>
            <a:ext cx="3843224" cy="1797269"/>
            <a:chOff x="1376854" y="2469931"/>
            <a:chExt cx="3843224" cy="1797269"/>
          </a:xfrm>
        </p:grpSpPr>
        <p:sp>
          <p:nvSpPr>
            <p:cNvPr id="2" name="Rectangle 1"/>
            <p:cNvSpPr/>
            <p:nvPr/>
          </p:nvSpPr>
          <p:spPr>
            <a:xfrm>
              <a:off x="2628835" y="3265927"/>
              <a:ext cx="1480710" cy="1001273"/>
            </a:xfrm>
            <a:prstGeom prst="rect">
              <a:avLst/>
            </a:prstGeom>
            <a:noFill/>
            <a:ln>
              <a:solidFill>
                <a:srgbClr val="1D1C7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System Relationships</a:t>
              </a:r>
            </a:p>
            <a:p>
              <a:pPr algn="ctr"/>
              <a:r>
                <a:rPr lang="en-US" sz="1013" dirty="0" smtClean="0"/>
                <a:t>(R)</a:t>
              </a:r>
              <a:endParaRPr lang="en-US" sz="1013" dirty="0"/>
            </a:p>
          </p:txBody>
        </p:sp>
        <p:cxnSp>
          <p:nvCxnSpPr>
            <p:cNvPr id="4" name="Straight Arrow Connector 3"/>
            <p:cNvCxnSpPr>
              <a:endCxn id="2" idx="0"/>
            </p:cNvCxnSpPr>
            <p:nvPr/>
          </p:nvCxnSpPr>
          <p:spPr>
            <a:xfrm>
              <a:off x="3369190" y="2879834"/>
              <a:ext cx="0" cy="386093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2628835" y="2469931"/>
              <a:ext cx="1480710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Policy Levers</a:t>
              </a:r>
            </a:p>
            <a:p>
              <a:pPr algn="ctr"/>
              <a:r>
                <a:rPr lang="en-US" sz="1013" dirty="0" smtClean="0"/>
                <a:t>(L)</a:t>
              </a:r>
              <a:endParaRPr lang="en-US" sz="1013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76854" y="3265927"/>
              <a:ext cx="881803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External Uncertainties</a:t>
              </a:r>
            </a:p>
            <a:p>
              <a:pPr algn="ctr"/>
              <a:r>
                <a:rPr lang="en-US" sz="1013" dirty="0" smtClean="0"/>
                <a:t>(X)</a:t>
              </a:r>
              <a:endParaRPr lang="en-US" sz="1013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9722" y="3265926"/>
              <a:ext cx="740356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 smtClean="0"/>
                <a:t>Outcomes of Interest</a:t>
              </a:r>
            </a:p>
            <a:p>
              <a:pPr algn="ctr"/>
              <a:r>
                <a:rPr lang="en-US" sz="1013" dirty="0" smtClean="0"/>
                <a:t>(M)</a:t>
              </a:r>
              <a:endParaRPr lang="en-US" sz="1013" dirty="0"/>
            </a:p>
          </p:txBody>
        </p:sp>
        <p:cxnSp>
          <p:nvCxnSpPr>
            <p:cNvPr id="10" name="Straight Arrow Connector 9"/>
            <p:cNvCxnSpPr>
              <a:stCxn id="8" idx="3"/>
              <a:endCxn id="2" idx="1"/>
            </p:cNvCxnSpPr>
            <p:nvPr/>
          </p:nvCxnSpPr>
          <p:spPr>
            <a:xfrm>
              <a:off x="2258657" y="3766564"/>
              <a:ext cx="370178" cy="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" idx="3"/>
              <a:endCxn id="9" idx="1"/>
            </p:cNvCxnSpPr>
            <p:nvPr/>
          </p:nvCxnSpPr>
          <p:spPr>
            <a:xfrm flipV="1">
              <a:off x="4109545" y="3766563"/>
              <a:ext cx="370177" cy="1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73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330" y="3281856"/>
            <a:ext cx="4317755" cy="1430786"/>
            <a:chOff x="1524330" y="3281856"/>
            <a:chExt cx="4317755" cy="14307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197" y="3983301"/>
              <a:ext cx="1466074" cy="7293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330" y="3485007"/>
              <a:ext cx="1010991" cy="99441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962811" y="3292679"/>
              <a:ext cx="0" cy="635508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677171" y="4265432"/>
              <a:ext cx="682021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062873" y="4389120"/>
              <a:ext cx="779212" cy="0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454206" y="3605022"/>
              <a:ext cx="1249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Anthropogenic Pollution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1024" y="3281856"/>
              <a:ext cx="798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Natural Pollution Inflows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1271" y="3659046"/>
              <a:ext cx="823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Natural </a:t>
              </a:r>
            </a:p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Pollution</a:t>
              </a:r>
            </a:p>
            <a:p>
              <a:pPr algn="ctr"/>
              <a:r>
                <a:rPr lang="en-US" sz="1200" dirty="0" smtClean="0">
                  <a:latin typeface="Lato" charset="0"/>
                  <a:ea typeface="Lato" charset="0"/>
                  <a:cs typeface="Lato" charset="0"/>
                </a:rPr>
                <a:t>Outflows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23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7519" y="2289211"/>
            <a:ext cx="14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Convergences</a:t>
            </a:r>
          </a:p>
        </p:txBody>
      </p:sp>
    </p:spTree>
    <p:extLst>
      <p:ext uri="{BB962C8B-B14F-4D97-AF65-F5344CB8AC3E}">
        <p14:creationId xmlns:p14="http://schemas.microsoft.com/office/powerpoint/2010/main" val="90143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10757</TotalTime>
  <Words>925</Words>
  <Application>Microsoft Macintosh PowerPoint</Application>
  <PresentationFormat>A4 Paper (210x297 mm)</PresentationFormat>
  <Paragraphs>291</Paragraphs>
  <Slides>32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Bartholomew</dc:creator>
  <cp:lastModifiedBy>Erin Bartholomew</cp:lastModifiedBy>
  <cp:revision>427</cp:revision>
  <cp:lastPrinted>2018-08-10T14:46:50Z</cp:lastPrinted>
  <dcterms:created xsi:type="dcterms:W3CDTF">2018-06-06T13:07:34Z</dcterms:created>
  <dcterms:modified xsi:type="dcterms:W3CDTF">2018-11-27T08:01:06Z</dcterms:modified>
</cp:coreProperties>
</file>